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tif" ContentType="image/tif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sldIdLst>
    <p:sldId id="317" r:id="rId2"/>
    <p:sldId id="256" r:id="rId3"/>
    <p:sldId id="319" r:id="rId4"/>
    <p:sldId id="320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316" r:id="rId34"/>
    <p:sldId id="313" r:id="rId35"/>
    <p:sldId id="314" r:id="rId36"/>
    <p:sldId id="315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10" r:id="rId61"/>
    <p:sldId id="311" r:id="rId62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24"/>
  </p:normalViewPr>
  <p:slideViewPr>
    <p:cSldViewPr snapToGrid="0" snapToObjects="1">
      <p:cViewPr varScale="1">
        <p:scale>
          <a:sx n="118" d="100"/>
          <a:sy n="118" d="100"/>
        </p:scale>
        <p:origin x="2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tif>
</file>

<file path=ppt/media/image16.png>
</file>

<file path=ppt/media/image17.jpeg>
</file>

<file path=ppt/media/image18.png>
</file>

<file path=ppt/media/image19.png>
</file>

<file path=ppt/media/image2.tif>
</file>

<file path=ppt/media/image20.tiff>
</file>

<file path=ppt/media/image21.gif>
</file>

<file path=ppt/media/image22.gif>
</file>

<file path=ppt/media/image23.gif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t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>
</file>

<file path=ppt/media/image40.tiff>
</file>

<file path=ppt/media/image41.tif>
</file>

<file path=ppt/media/image42.png>
</file>

<file path=ppt/media/image43.tif>
</file>

<file path=ppt/media/image5.tif>
</file>

<file path=ppt/media/image6.jpe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030335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70" name="Shape 4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[Leave this slide visible until presentation starts]</a:t>
            </a:r>
          </a:p>
        </p:txBody>
      </p:sp>
    </p:spTree>
    <p:extLst>
      <p:ext uri="{BB962C8B-B14F-4D97-AF65-F5344CB8AC3E}">
        <p14:creationId xmlns:p14="http://schemas.microsoft.com/office/powerpoint/2010/main" val="1784597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5" name="Line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" name="Line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7" name="Line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8" name="Line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8" name="Line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9" name="Line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 Text"/>
          <p:cNvSpPr txBox="1"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Line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7" name="Line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8" name="Title Text"/>
          <p:cNvSpPr txBox="1"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1pPr>
            <a:lvl2pPr marL="0" indent="329138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2pPr>
            <a:lvl3pPr marL="0" indent="658277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3pPr>
            <a:lvl4pPr marL="0" indent="987415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4pPr>
            <a:lvl5pPr marL="0" indent="1316552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 descr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1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+mn-lt"/>
                <a:ea typeface="+mn-ea"/>
                <a:cs typeface="+mn-c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Clr>
                <a:srgbClr val="000000"/>
              </a:buClr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59" name="image.tiff" descr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69" name="image.tiff" descr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81" name="image.tiff" descr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93" name="image.tiff" descr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buClr>
                <a:srgbClr val="FFFFFF"/>
              </a:buClr>
              <a:buFont typeface="Lucida Grande"/>
              <a:buChar char="‣"/>
            </a:lvl2pPr>
            <a:lvl3pPr>
              <a:buClr>
                <a:srgbClr val="FFFFFF"/>
              </a:buClr>
              <a:buFont typeface="Lucida Grande"/>
              <a:buChar char="‣"/>
            </a:lvl3pPr>
            <a:lvl4pPr>
              <a:buClr>
                <a:srgbClr val="FFFFFF"/>
              </a:buClr>
              <a:buFont typeface="Lucida Grande"/>
              <a:buChar char="‣"/>
            </a:lvl4pPr>
            <a:lvl5pPr>
              <a:buClr>
                <a:srgbClr val="FFFFFF"/>
              </a:buClr>
              <a:buFont typeface="Lucida Grande"/>
              <a:buChar char="‣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t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shabal.in/visuals/kmeans/6.html" TargetMode="External"/><Relationship Id="rId3" Type="http://schemas.openxmlformats.org/officeDocument/2006/relationships/image" Target="../media/image20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shabal.in/visuals/kmeans/6.html" TargetMode="External"/><Relationship Id="rId3" Type="http://schemas.openxmlformats.org/officeDocument/2006/relationships/image" Target="../media/image21.gi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shabal.in/visuals/kmeans/6.html" TargetMode="External"/><Relationship Id="rId3" Type="http://schemas.openxmlformats.org/officeDocument/2006/relationships/image" Target="../media/image22.gi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shabal.in/visuals/kmeans/6.html" TargetMode="External"/><Relationship Id="rId3" Type="http://schemas.openxmlformats.org/officeDocument/2006/relationships/image" Target="../media/image23.gi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shabal.in/visuals/kmeans/6.html" TargetMode="External"/><Relationship Id="rId3" Type="http://schemas.openxmlformats.org/officeDocument/2006/relationships/image" Target="../media/image24.gi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tkWR8sx0NA" TargetMode="External"/><Relationship Id="rId4" Type="http://schemas.openxmlformats.org/officeDocument/2006/relationships/hyperlink" Target="http://www.onmyphd.com/?p=k-means.clustering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shabal.in/visuals/kmeans/6.html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9.png"/><Relationship Id="rId3" Type="http://schemas.openxmlformats.org/officeDocument/2006/relationships/image" Target="../media/image40.tif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1.ti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2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nCzY5M3txk" TargetMode="External"/><Relationship Id="rId4" Type="http://schemas.openxmlformats.org/officeDocument/2006/relationships/hyperlink" Target="https://youtu.be/9991JlKnFmk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http://www.slideshare.net/MrChrisJohnson/algorithmic-music-recommendations-at-spotify" TargetMode="External"/><Relationship Id="rId7" Type="http://schemas.openxmlformats.org/officeDocument/2006/relationships/hyperlink" Target="http://techblog.netflix.com/2012/04/netflix-recommendations-beyond-5-stars.html" TargetMode="External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youtu.be/Zbr5hyJNGCs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eg"/><Relationship Id="rId3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eg"/><Relationship Id="rId3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Shape 261" descr="Shape 26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38" y="0"/>
            <a:ext cx="9347200" cy="5257800"/>
          </a:xfrm>
          <a:prstGeom prst="rect">
            <a:avLst/>
          </a:prstGeom>
          <a:ln w="12700">
            <a:miter lim="400000"/>
          </a:ln>
        </p:spPr>
      </p:pic>
      <p:sp>
        <p:nvSpPr>
          <p:cNvPr id="466" name="Shape 262"/>
          <p:cNvSpPr txBox="1">
            <a:spLocks noGrp="1"/>
          </p:cNvSpPr>
          <p:nvPr>
            <p:ph type="title"/>
          </p:nvPr>
        </p:nvSpPr>
        <p:spPr>
          <a:xfrm>
            <a:off x="1538957" y="615398"/>
            <a:ext cx="5781282" cy="61210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850391">
              <a:defRPr sz="279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t>Welcome to General Assembly</a:t>
            </a:r>
          </a:p>
        </p:txBody>
      </p:sp>
      <p:sp>
        <p:nvSpPr>
          <p:cNvPr id="467" name="Shape 263"/>
          <p:cNvSpPr txBox="1">
            <a:spLocks noGrp="1"/>
          </p:cNvSpPr>
          <p:nvPr>
            <p:ph type="body" sz="half" idx="1"/>
          </p:nvPr>
        </p:nvSpPr>
        <p:spPr>
          <a:xfrm>
            <a:off x="12373" y="4300948"/>
            <a:ext cx="5781282" cy="1158459"/>
          </a:xfrm>
          <a:prstGeom prst="rect">
            <a:avLst/>
          </a:prstGeom>
        </p:spPr>
        <p:txBody>
          <a:bodyPr/>
          <a:lstStyle/>
          <a:p>
            <a:pPr algn="l"/>
            <a:endParaRPr sz="184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defRPr sz="1800" b="1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dirty="0"/>
              <a:t>WiFi 	</a:t>
            </a:r>
            <a:r>
              <a:rPr lang="en-GB" dirty="0" smtClean="0"/>
              <a:t>  </a:t>
            </a:r>
            <a:r>
              <a:rPr b="0" dirty="0" smtClean="0"/>
              <a:t>GA </a:t>
            </a:r>
            <a:r>
              <a:rPr b="0" dirty="0"/>
              <a:t>Guest	 </a:t>
            </a:r>
          </a:p>
          <a:p>
            <a:pPr algn="l">
              <a:defRPr sz="1800" b="1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dirty="0" smtClean="0"/>
              <a:t>Passwor</a:t>
            </a:r>
            <a:r>
              <a:rPr lang="en-GB" dirty="0" smtClean="0"/>
              <a:t>d  </a:t>
            </a:r>
            <a:r>
              <a:rPr b="0" dirty="0" smtClean="0"/>
              <a:t>yellowpencil</a:t>
            </a:r>
            <a:endParaRPr b="0" dirty="0"/>
          </a:p>
        </p:txBody>
      </p:sp>
      <p:sp>
        <p:nvSpPr>
          <p:cNvPr id="468" name="Shape 264"/>
          <p:cNvSpPr txBox="1">
            <a:spLocks noGrp="1"/>
          </p:cNvSpPr>
          <p:nvPr>
            <p:ph type="sldNum" sz="quarter" idx="2"/>
          </p:nvPr>
        </p:nvSpPr>
        <p:spPr>
          <a:xfrm>
            <a:off x="8897951" y="4791045"/>
            <a:ext cx="391133" cy="3539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pic>
        <p:nvPicPr>
          <p:cNvPr id="464" name="Shape 260" descr="Shape 26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8732" y="671339"/>
            <a:ext cx="500225" cy="50022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53168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01" name="CLUS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CLUSTERING</a:t>
            </a:r>
          </a:p>
        </p:txBody>
      </p:sp>
      <p:sp>
        <p:nvSpPr>
          <p:cNvPr id="202" name="What is a Cluster?…"/>
          <p:cNvSpPr txBox="1"/>
          <p:nvPr/>
        </p:nvSpPr>
        <p:spPr>
          <a:xfrm>
            <a:off x="454024" y="2434652"/>
            <a:ext cx="5080399" cy="1113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t>What is a Cluster?</a:t>
            </a:r>
          </a:p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t>Why would we do this?</a:t>
            </a:r>
          </a:p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t>What is K-Means?</a:t>
            </a:r>
          </a:p>
        </p:txBody>
      </p:sp>
      <p:sp>
        <p:nvSpPr>
          <p:cNvPr id="203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4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5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6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7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8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09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0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1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2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3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4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5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218" name="Group"/>
          <p:cNvGrpSpPr/>
          <p:nvPr/>
        </p:nvGrpSpPr>
        <p:grpSpPr>
          <a:xfrm>
            <a:off x="6785941" y="3162300"/>
            <a:ext cx="201032" cy="201032"/>
            <a:chOff x="0" y="0"/>
            <a:chExt cx="201031" cy="201031"/>
          </a:xfrm>
        </p:grpSpPr>
        <p:sp>
          <p:nvSpPr>
            <p:cNvPr id="216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217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221" name="Group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219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220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224" name="Group"/>
          <p:cNvGrpSpPr/>
          <p:nvPr/>
        </p:nvGrpSpPr>
        <p:grpSpPr>
          <a:xfrm>
            <a:off x="8221544" y="2992285"/>
            <a:ext cx="201032" cy="201032"/>
            <a:chOff x="0" y="0"/>
            <a:chExt cx="201031" cy="201031"/>
          </a:xfrm>
        </p:grpSpPr>
        <p:sp>
          <p:nvSpPr>
            <p:cNvPr id="222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223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sp>
        <p:nvSpPr>
          <p:cNvPr id="225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226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33" name="WHAT IS A CLUSTER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A CLUSTER?</a:t>
            </a:r>
          </a:p>
        </p:txBody>
      </p:sp>
      <p:sp>
        <p:nvSpPr>
          <p:cNvPr id="234" name="Unsupervised learning =&gt; find interesting patterns or groups in data.…"/>
          <p:cNvSpPr txBox="1"/>
          <p:nvPr/>
        </p:nvSpPr>
        <p:spPr>
          <a:xfrm>
            <a:off x="454024" y="1325562"/>
            <a:ext cx="8455027" cy="294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t>Unsupervised learning =&gt; </a:t>
            </a:r>
            <a:r>
              <a:rPr b="1">
                <a:solidFill>
                  <a:schemeClr val="accent2"/>
                </a:solidFill>
              </a:rPr>
              <a:t>find interesting patterns</a:t>
            </a:r>
            <a:r>
              <a:t> or groups in data.</a:t>
            </a:r>
          </a:p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b="1">
                <a:solidFill>
                  <a:schemeClr val="accent5"/>
                </a:solidFill>
              </a:rPr>
              <a:t>No</a:t>
            </a:r>
            <a:r>
              <a:t> variable we are trying to predict (a </a:t>
            </a:r>
            <a:r>
              <a:rPr b="1">
                <a:solidFill>
                  <a:schemeClr val="accent5"/>
                </a:solidFill>
              </a:rPr>
              <a:t>Y value</a:t>
            </a:r>
            <a:r>
              <a:t>).</a:t>
            </a:r>
          </a:p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t>Clustering discovers </a:t>
            </a:r>
            <a:r>
              <a:rPr b="1">
                <a:solidFill>
                  <a:schemeClr val="accent3">
                    <a:hueOff val="-333990"/>
                    <a:satOff val="3917"/>
                    <a:lumOff val="-6666"/>
                  </a:schemeClr>
                </a:solidFill>
              </a:rPr>
              <a:t>subgroups</a:t>
            </a:r>
            <a:r>
              <a:t> in data where the points are similar to each other. </a:t>
            </a:r>
          </a:p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t>All points in the same group are similar. </a:t>
            </a:r>
          </a:p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t>Points in different groups are different to each other.</a:t>
            </a:r>
          </a:p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t>What variables to make groups on. What makes them different (or similar)?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41" name="WHY WOULD WE CLUSTER DATA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WOULD WE CLUSTER DATA?</a:t>
            </a:r>
          </a:p>
        </p:txBody>
      </p:sp>
      <p:sp>
        <p:nvSpPr>
          <p:cNvPr id="242" name="To enhance understanding of a data by dividing into groups (behavioural customer segmentation).…"/>
          <p:cNvSpPr txBox="1"/>
          <p:nvPr/>
        </p:nvSpPr>
        <p:spPr>
          <a:xfrm>
            <a:off x="454024" y="1429572"/>
            <a:ext cx="8455027" cy="2542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To enhance understanding of a data by </a:t>
            </a:r>
            <a:r>
              <a:rPr b="1" i="1">
                <a:solidFill>
                  <a:srgbClr val="7A1744"/>
                </a:solidFill>
              </a:rPr>
              <a:t>dividing into groups</a:t>
            </a:r>
            <a:r>
              <a:rPr i="1"/>
              <a:t> (behavioural customer segmentation).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Clustering provides a </a:t>
            </a:r>
            <a:r>
              <a:rPr b="1" i="1">
                <a:solidFill>
                  <a:schemeClr val="accent1"/>
                </a:solidFill>
              </a:rPr>
              <a:t>layer of abstraction</a:t>
            </a:r>
            <a:r>
              <a:rPr i="1"/>
              <a:t> from individual data points (cluster number).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The goal is to extract and </a:t>
            </a:r>
            <a:r>
              <a:rPr b="1" i="1"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enhance the natural structure</a:t>
            </a:r>
            <a:r>
              <a:rPr i="1"/>
              <a:t> of the data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49" name="WHY WOULD WE CLUSTER DATA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WOULD WE CLUSTER DATA?</a:t>
            </a:r>
          </a:p>
        </p:txBody>
      </p:sp>
      <p:sp>
        <p:nvSpPr>
          <p:cNvPr id="250" name="Marketing teams might want to group customers into like groups as a way of summarising the data"/>
          <p:cNvSpPr txBox="1"/>
          <p:nvPr/>
        </p:nvSpPr>
        <p:spPr>
          <a:xfrm>
            <a:off x="454024" y="1429572"/>
            <a:ext cx="8455027" cy="618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lvl1pPr>
          </a:lstStyle>
          <a:p>
            <a:r>
              <a:t>Marketing teams might want to group customers into like groups as a way of summarising the data</a:t>
            </a:r>
          </a:p>
        </p:txBody>
      </p:sp>
      <p:pic>
        <p:nvPicPr>
          <p:cNvPr id="2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90032" y="2304145"/>
            <a:ext cx="2783010" cy="2783010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58" name="WHY WOULD WE CLUSTER DATA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WOULD WE CLUSTER DATA?</a:t>
            </a:r>
          </a:p>
        </p:txBody>
      </p:sp>
      <p:sp>
        <p:nvSpPr>
          <p:cNvPr id="259" name="Financial groups may want to group transactions into like groups as a way to find unusual payments"/>
          <p:cNvSpPr txBox="1"/>
          <p:nvPr/>
        </p:nvSpPr>
        <p:spPr>
          <a:xfrm>
            <a:off x="454024" y="1429572"/>
            <a:ext cx="8455027" cy="618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lvl1pPr>
          </a:lstStyle>
          <a:p>
            <a:r>
              <a:t>Financial groups may want to group transactions into like groups as a way to find unusual payments</a:t>
            </a:r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62732" y="2617590"/>
            <a:ext cx="4037611" cy="2467430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67" name="WHY WOULD WE CLUSTER DATA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WOULD WE CLUSTER DATA?</a:t>
            </a:r>
          </a:p>
        </p:txBody>
      </p:sp>
      <p:sp>
        <p:nvSpPr>
          <p:cNvPr id="268" name="Genetics data can be clustered to identify ancestry"/>
          <p:cNvSpPr txBox="1"/>
          <p:nvPr/>
        </p:nvSpPr>
        <p:spPr>
          <a:xfrm>
            <a:off x="454024" y="1429572"/>
            <a:ext cx="8455027" cy="307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lvl1pPr>
          </a:lstStyle>
          <a:p>
            <a:r>
              <a:t>Genetics data can be clustered to identify ancestry</a:t>
            </a:r>
          </a:p>
        </p:txBody>
      </p:sp>
      <p:pic>
        <p:nvPicPr>
          <p:cNvPr id="269" name="http://upload.wikimedia.org/wikipedia/commons/a/a1/Rosenberg_1048people_993markers.jpg" descr="http://upload.wikimedia.org/wikipedia/commons/a/a1/Rosenberg_1048people_993marker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6200000">
            <a:off x="3363965" y="346939"/>
            <a:ext cx="2635146" cy="64430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3" name="HOW DO WE CLUSTER DATA?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t>HOW DO WE CLUSTER DATA?</a:t>
            </a:r>
          </a:p>
        </p:txBody>
      </p:sp>
      <p:sp>
        <p:nvSpPr>
          <p:cNvPr id="274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9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81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282" name="1) Choose k initial centroids (note that k is an input)…"/>
          <p:cNvSpPr txBox="1"/>
          <p:nvPr/>
        </p:nvSpPr>
        <p:spPr>
          <a:xfrm>
            <a:off x="566737" y="1104900"/>
            <a:ext cx="8382001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1) Choose k initial centroids (note that k is an input)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4) Repeat steps 2-3 until stopping criteria met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289" name="STEP 1 - CHOOSE CENTROIDS (Whiteboard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STEP 1</a:t>
            </a:r>
            <a:r>
              <a:t> - CHOOSE </a:t>
            </a:r>
            <a:r>
              <a:rPr>
                <a:solidFill>
                  <a:srgbClr val="FF9300"/>
                </a:solidFill>
              </a:rPr>
              <a:t>CENTROIDS </a:t>
            </a:r>
            <a:r>
              <a:rPr>
                <a:solidFill>
                  <a:schemeClr val="accent2"/>
                </a:solidFill>
              </a:rPr>
              <a:t>(Whiteboard)</a:t>
            </a:r>
          </a:p>
        </p:txBody>
      </p:sp>
      <p:sp>
        <p:nvSpPr>
          <p:cNvPr id="290" name="There are several options:…"/>
          <p:cNvSpPr txBox="1"/>
          <p:nvPr/>
        </p:nvSpPr>
        <p:spPr>
          <a:xfrm>
            <a:off x="566737" y="1104900"/>
            <a:ext cx="8382001" cy="223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There are several options: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     - randomly (but may yield divergent behaviour)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     - perform alternative clustering task, use resulting centroids as initial k-means centroids</a:t>
            </a:r>
            <a:r>
              <a:rPr b="1">
                <a:solidFill>
                  <a:schemeClr val="accent5"/>
                </a:solidFill>
              </a:rPr>
              <a:t> (warm start)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     - start with global centroid, choose point at max distance, repeat (but might select outlier)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297" name="STEP 2 - ASSESS SIMILAR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STEP 2</a:t>
            </a:r>
            <a:r>
              <a:t> - ASSESS SIMILARITY</a:t>
            </a:r>
          </a:p>
        </p:txBody>
      </p:sp>
      <p:sp>
        <p:nvSpPr>
          <p:cNvPr id="298" name="The similarity criterion is determined by the measure we choose.…"/>
          <p:cNvSpPr txBox="1"/>
          <p:nvPr/>
        </p:nvSpPr>
        <p:spPr>
          <a:xfrm>
            <a:off x="566737" y="1104900"/>
            <a:ext cx="8382001" cy="1516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The similarity criterion is determined by the measure we choose.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In the case of k-means clustering, the similarity metric is the </a:t>
            </a:r>
            <a:r>
              <a:rPr b="1"/>
              <a:t>Euclidian distance:</a:t>
            </a:r>
          </a:p>
        </p:txBody>
      </p:sp>
      <p:pic>
        <p:nvPicPr>
          <p:cNvPr id="299" name="image11.pdf" descr="image1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8656" y="2810573"/>
            <a:ext cx="4185763" cy="806769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Whiteboard distantce btwn 2 pts example"/>
          <p:cNvSpPr txBox="1"/>
          <p:nvPr/>
        </p:nvSpPr>
        <p:spPr>
          <a:xfrm>
            <a:off x="934628" y="4565649"/>
            <a:ext cx="4527099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 b="0" i="1"/>
            </a:lvl1pPr>
          </a:lstStyle>
          <a:p>
            <a:r>
              <a:t>Whiteboard distantce btwn 2 pts example</a:t>
            </a:r>
          </a:p>
        </p:txBody>
      </p:sp>
      <p:pic>
        <p:nvPicPr>
          <p:cNvPr id="301" name="projector-screen.png" descr="projector-scree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9956" y="4411712"/>
            <a:ext cx="660937" cy="660936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51" name="image.png" descr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DATA SCIENCE…"/>
          <p:cNvSpPr txBox="1"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90000"/>
              </a:lnSpc>
              <a:defRPr sz="7500"/>
            </a:pPr>
            <a:r>
              <a:rPr dirty="0"/>
              <a:t>DATA SCIENCE</a:t>
            </a:r>
          </a:p>
          <a:p>
            <a:pPr>
              <a:lnSpc>
                <a:spcPct val="90000"/>
              </a:lnSpc>
              <a:defRPr sz="3400"/>
            </a:pPr>
            <a:r>
              <a:rPr dirty="0" smtClean="0"/>
              <a:t>DAT1</a:t>
            </a:r>
            <a:r>
              <a:rPr lang="en-GB" dirty="0" smtClean="0"/>
              <a:t>1</a:t>
            </a:r>
            <a:r>
              <a:rPr dirty="0" smtClean="0"/>
              <a:t>SYD </a:t>
            </a:r>
            <a:endParaRPr dirty="0"/>
          </a:p>
          <a:p>
            <a:pPr>
              <a:lnSpc>
                <a:spcPct val="90000"/>
              </a:lnSpc>
              <a:defRPr sz="3400"/>
            </a:pPr>
            <a:endParaRPr dirty="0"/>
          </a:p>
          <a:p>
            <a:pPr>
              <a:lnSpc>
                <a:spcPct val="90000"/>
              </a:lnSpc>
              <a:defRPr sz="3400"/>
            </a:pPr>
            <a:r>
              <a:rPr lang="en-GB" dirty="0" smtClean="0"/>
              <a:t>Lesson-08</a:t>
            </a:r>
            <a:r>
              <a:rPr lang="en-GB" dirty="0"/>
              <a:t>:</a:t>
            </a:r>
            <a:r>
              <a:rPr dirty="0" smtClean="0"/>
              <a:t> </a:t>
            </a:r>
            <a:r>
              <a:rPr dirty="0"/>
              <a:t>Clustering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308" name="STEP 3 - RECALCULATE CENTROID POSI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STEP 3</a:t>
            </a:r>
            <a:r>
              <a:t> - RECALCULATE CENTROID POSITIONS</a:t>
            </a:r>
          </a:p>
        </p:txBody>
      </p:sp>
      <p:sp>
        <p:nvSpPr>
          <p:cNvPr id="309" name="Q:  How do we re-compute the positions of the centres at each iteration of the algorithm?"/>
          <p:cNvSpPr txBox="1"/>
          <p:nvPr/>
        </p:nvSpPr>
        <p:spPr>
          <a:xfrm>
            <a:off x="566737" y="1104900"/>
            <a:ext cx="8382001" cy="18275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Q:  How do we re-compute the positions of the centres at each iteration of the algorithm?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/>
            </a:r>
            <a:br/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1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1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1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316" name="STEP 3 - RECALCULATE CENTROID POSI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STEP 3</a:t>
            </a:r>
            <a:r>
              <a:t> - RECALCULATE CENTROID POSITIONS</a:t>
            </a:r>
          </a:p>
        </p:txBody>
      </p:sp>
      <p:sp>
        <p:nvSpPr>
          <p:cNvPr id="317" name="Q:  How do we re-compute the positions of the centres at each iteration of the algorithm?…"/>
          <p:cNvSpPr txBox="1"/>
          <p:nvPr/>
        </p:nvSpPr>
        <p:spPr>
          <a:xfrm>
            <a:off x="566737" y="1104900"/>
            <a:ext cx="8382001" cy="1516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Q:  How do we re-compute the positions of the centres at each iteration of the algorithm?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A:  By calculating the centroid (i.e., the geometric centre)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324" name="STEP 4 - CONVERGE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STEP 4</a:t>
            </a:r>
            <a:r>
              <a:t> - CONVERGENCE</a:t>
            </a:r>
          </a:p>
        </p:txBody>
      </p:sp>
      <p:sp>
        <p:nvSpPr>
          <p:cNvPr id="325" name="We iterate until some stopping criteria are met; in general, suitable convergence is achieved in a small number of steps.…"/>
          <p:cNvSpPr txBox="1"/>
          <p:nvPr/>
        </p:nvSpPr>
        <p:spPr>
          <a:xfrm>
            <a:off x="566737" y="1104900"/>
            <a:ext cx="8382001" cy="2138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We iterate until some stopping criteria are met; in general, suitable convergence is achieved in a small number of steps.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Stopping criteria can be based on the centroids (eg, if positions change by no more than ε) or on the points (eg, if no more than x% change clusters between iterations).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3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332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333" name="1) Choose k initial centroids…"/>
          <p:cNvSpPr txBox="1"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4) Repeat steps 2-3 until stopping criteria met</a:t>
            </a:r>
          </a:p>
        </p:txBody>
      </p:sp>
      <p:sp>
        <p:nvSpPr>
          <p:cNvPr id="334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36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37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38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39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40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41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42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43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44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45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46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47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348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355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356" name="1) Choose k initial centroids…"/>
          <p:cNvSpPr txBox="1"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4) Repeat steps 2-3 until stopping criteria met</a:t>
            </a:r>
          </a:p>
        </p:txBody>
      </p:sp>
      <p:sp>
        <p:nvSpPr>
          <p:cNvPr id="357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8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9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0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1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2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3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4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5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6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7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8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69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372" name="Group"/>
          <p:cNvGrpSpPr/>
          <p:nvPr/>
        </p:nvGrpSpPr>
        <p:grpSpPr>
          <a:xfrm>
            <a:off x="6663372" y="2451618"/>
            <a:ext cx="201032" cy="201032"/>
            <a:chOff x="0" y="0"/>
            <a:chExt cx="201031" cy="201031"/>
          </a:xfrm>
        </p:grpSpPr>
        <p:sp>
          <p:nvSpPr>
            <p:cNvPr id="370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371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375" name="Group"/>
          <p:cNvGrpSpPr/>
          <p:nvPr/>
        </p:nvGrpSpPr>
        <p:grpSpPr>
          <a:xfrm>
            <a:off x="7922185" y="2222810"/>
            <a:ext cx="201032" cy="201032"/>
            <a:chOff x="0" y="0"/>
            <a:chExt cx="201031" cy="201031"/>
          </a:xfrm>
        </p:grpSpPr>
        <p:sp>
          <p:nvSpPr>
            <p:cNvPr id="373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374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378" name="Group"/>
          <p:cNvGrpSpPr/>
          <p:nvPr/>
        </p:nvGrpSpPr>
        <p:grpSpPr>
          <a:xfrm>
            <a:off x="7910141" y="3399654"/>
            <a:ext cx="201032" cy="201032"/>
            <a:chOff x="0" y="0"/>
            <a:chExt cx="201031" cy="201031"/>
          </a:xfrm>
        </p:grpSpPr>
        <p:sp>
          <p:nvSpPr>
            <p:cNvPr id="376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377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sp>
        <p:nvSpPr>
          <p:cNvPr id="379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380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8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8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8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387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388" name="1) Choose k initial centroids…"/>
          <p:cNvSpPr txBox="1"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4) Repeat steps 2-3 until stopping criteria met</a:t>
            </a:r>
          </a:p>
        </p:txBody>
      </p:sp>
      <p:sp>
        <p:nvSpPr>
          <p:cNvPr id="389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90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91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92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93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94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95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96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97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98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99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00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01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404" name="Group"/>
          <p:cNvGrpSpPr/>
          <p:nvPr/>
        </p:nvGrpSpPr>
        <p:grpSpPr>
          <a:xfrm>
            <a:off x="6663372" y="2451618"/>
            <a:ext cx="201032" cy="201032"/>
            <a:chOff x="0" y="0"/>
            <a:chExt cx="201031" cy="201031"/>
          </a:xfrm>
        </p:grpSpPr>
        <p:sp>
          <p:nvSpPr>
            <p:cNvPr id="402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403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407" name="Group"/>
          <p:cNvGrpSpPr/>
          <p:nvPr/>
        </p:nvGrpSpPr>
        <p:grpSpPr>
          <a:xfrm>
            <a:off x="7922185" y="2222810"/>
            <a:ext cx="201032" cy="201032"/>
            <a:chOff x="0" y="0"/>
            <a:chExt cx="201031" cy="201031"/>
          </a:xfrm>
        </p:grpSpPr>
        <p:sp>
          <p:nvSpPr>
            <p:cNvPr id="405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406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410" name="Group"/>
          <p:cNvGrpSpPr/>
          <p:nvPr/>
        </p:nvGrpSpPr>
        <p:grpSpPr>
          <a:xfrm>
            <a:off x="7910141" y="3399654"/>
            <a:ext cx="201032" cy="201032"/>
            <a:chOff x="0" y="0"/>
            <a:chExt cx="201031" cy="201031"/>
          </a:xfrm>
        </p:grpSpPr>
        <p:sp>
          <p:nvSpPr>
            <p:cNvPr id="408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409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sp>
        <p:nvSpPr>
          <p:cNvPr id="411" name="Line"/>
          <p:cNvSpPr/>
          <p:nvPr/>
        </p:nvSpPr>
        <p:spPr>
          <a:xfrm>
            <a:off x="6751649" y="2681350"/>
            <a:ext cx="2649" cy="182881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2" name="Line"/>
          <p:cNvSpPr/>
          <p:nvPr/>
        </p:nvSpPr>
        <p:spPr>
          <a:xfrm flipH="1">
            <a:off x="6601776" y="2652649"/>
            <a:ext cx="113411" cy="50434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3" name="Line"/>
          <p:cNvSpPr/>
          <p:nvPr/>
        </p:nvSpPr>
        <p:spPr>
          <a:xfrm>
            <a:off x="6845617" y="2652649"/>
            <a:ext cx="250473" cy="458580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4" name="Line"/>
          <p:cNvSpPr/>
          <p:nvPr/>
        </p:nvSpPr>
        <p:spPr>
          <a:xfrm>
            <a:off x="7676494" y="2019300"/>
            <a:ext cx="250473" cy="25885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5" name="Line"/>
          <p:cNvSpPr/>
          <p:nvPr/>
        </p:nvSpPr>
        <p:spPr>
          <a:xfrm>
            <a:off x="7731038" y="2171700"/>
            <a:ext cx="141386" cy="14611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6" name="Line"/>
          <p:cNvSpPr/>
          <p:nvPr/>
        </p:nvSpPr>
        <p:spPr>
          <a:xfrm flipH="1">
            <a:off x="8097554" y="2072715"/>
            <a:ext cx="30925" cy="15227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7" name="Line"/>
          <p:cNvSpPr/>
          <p:nvPr/>
        </p:nvSpPr>
        <p:spPr>
          <a:xfrm flipH="1">
            <a:off x="7301758" y="3557370"/>
            <a:ext cx="499973" cy="1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8" name="Line"/>
          <p:cNvSpPr/>
          <p:nvPr/>
        </p:nvSpPr>
        <p:spPr>
          <a:xfrm flipH="1">
            <a:off x="8011583" y="3207346"/>
            <a:ext cx="30925" cy="15227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9" name="Line"/>
          <p:cNvSpPr/>
          <p:nvPr/>
        </p:nvSpPr>
        <p:spPr>
          <a:xfrm flipH="1">
            <a:off x="8163349" y="3026968"/>
            <a:ext cx="158077" cy="37105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20" name="Line"/>
          <p:cNvSpPr/>
          <p:nvPr/>
        </p:nvSpPr>
        <p:spPr>
          <a:xfrm flipH="1">
            <a:off x="8128478" y="3504555"/>
            <a:ext cx="166838" cy="5281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21" name="Line"/>
          <p:cNvSpPr/>
          <p:nvPr/>
        </p:nvSpPr>
        <p:spPr>
          <a:xfrm flipH="1">
            <a:off x="7634807" y="2324100"/>
            <a:ext cx="212038" cy="0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22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423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2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2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2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430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431" name="1) Choose k initial centroids…"/>
          <p:cNvSpPr txBox="1"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4) Repeat steps 2-3 until stopping criteria met</a:t>
            </a:r>
          </a:p>
        </p:txBody>
      </p:sp>
      <p:sp>
        <p:nvSpPr>
          <p:cNvPr id="432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3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4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35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36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37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38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39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40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41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42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43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44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447" name="Group"/>
          <p:cNvGrpSpPr/>
          <p:nvPr/>
        </p:nvGrpSpPr>
        <p:grpSpPr>
          <a:xfrm>
            <a:off x="6663372" y="2451618"/>
            <a:ext cx="201032" cy="201032"/>
            <a:chOff x="0" y="0"/>
            <a:chExt cx="201031" cy="201031"/>
          </a:xfrm>
        </p:grpSpPr>
        <p:sp>
          <p:nvSpPr>
            <p:cNvPr id="445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446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7922185" y="2222810"/>
            <a:ext cx="201032" cy="201032"/>
            <a:chOff x="0" y="0"/>
            <a:chExt cx="201031" cy="201031"/>
          </a:xfrm>
        </p:grpSpPr>
        <p:sp>
          <p:nvSpPr>
            <p:cNvPr id="448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449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453" name="Group"/>
          <p:cNvGrpSpPr/>
          <p:nvPr/>
        </p:nvGrpSpPr>
        <p:grpSpPr>
          <a:xfrm>
            <a:off x="7910141" y="3399654"/>
            <a:ext cx="201032" cy="201032"/>
            <a:chOff x="0" y="0"/>
            <a:chExt cx="201031" cy="201031"/>
          </a:xfrm>
        </p:grpSpPr>
        <p:sp>
          <p:nvSpPr>
            <p:cNvPr id="451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452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sp>
        <p:nvSpPr>
          <p:cNvPr id="454" name="Line"/>
          <p:cNvSpPr/>
          <p:nvPr/>
        </p:nvSpPr>
        <p:spPr>
          <a:xfrm>
            <a:off x="6751649" y="2681350"/>
            <a:ext cx="2649" cy="182881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5" name="Line"/>
          <p:cNvSpPr/>
          <p:nvPr/>
        </p:nvSpPr>
        <p:spPr>
          <a:xfrm flipH="1">
            <a:off x="6601776" y="2652649"/>
            <a:ext cx="113411" cy="50434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6" name="Line"/>
          <p:cNvSpPr/>
          <p:nvPr/>
        </p:nvSpPr>
        <p:spPr>
          <a:xfrm>
            <a:off x="6845617" y="2652649"/>
            <a:ext cx="250473" cy="458580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7" name="Line"/>
          <p:cNvSpPr/>
          <p:nvPr/>
        </p:nvSpPr>
        <p:spPr>
          <a:xfrm>
            <a:off x="7676494" y="2019300"/>
            <a:ext cx="250473" cy="25885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8" name="Line"/>
          <p:cNvSpPr/>
          <p:nvPr/>
        </p:nvSpPr>
        <p:spPr>
          <a:xfrm>
            <a:off x="7731038" y="2171700"/>
            <a:ext cx="141386" cy="14611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9" name="Line"/>
          <p:cNvSpPr/>
          <p:nvPr/>
        </p:nvSpPr>
        <p:spPr>
          <a:xfrm flipH="1">
            <a:off x="8097554" y="2072715"/>
            <a:ext cx="30925" cy="15227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0" name="Line"/>
          <p:cNvSpPr/>
          <p:nvPr/>
        </p:nvSpPr>
        <p:spPr>
          <a:xfrm flipH="1">
            <a:off x="7301758" y="3557370"/>
            <a:ext cx="499973" cy="1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1" name="Line"/>
          <p:cNvSpPr/>
          <p:nvPr/>
        </p:nvSpPr>
        <p:spPr>
          <a:xfrm flipH="1">
            <a:off x="8011583" y="3207346"/>
            <a:ext cx="30925" cy="15227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2" name="Line"/>
          <p:cNvSpPr/>
          <p:nvPr/>
        </p:nvSpPr>
        <p:spPr>
          <a:xfrm flipH="1">
            <a:off x="8163349" y="3026968"/>
            <a:ext cx="158077" cy="37105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3" name="Line"/>
          <p:cNvSpPr/>
          <p:nvPr/>
        </p:nvSpPr>
        <p:spPr>
          <a:xfrm flipH="1">
            <a:off x="8128478" y="3504555"/>
            <a:ext cx="166838" cy="5281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4" name="Line"/>
          <p:cNvSpPr/>
          <p:nvPr/>
        </p:nvSpPr>
        <p:spPr>
          <a:xfrm flipH="1">
            <a:off x="7634807" y="2324100"/>
            <a:ext cx="212038" cy="0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5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466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7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7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473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474" name="1) Choose k initial centroids…"/>
          <p:cNvSpPr txBox="1"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4) Repeat steps 2-3 until stopping criteria met</a:t>
            </a:r>
          </a:p>
        </p:txBody>
      </p:sp>
      <p:sp>
        <p:nvSpPr>
          <p:cNvPr id="475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76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77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78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79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80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81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82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83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84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85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86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487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490" name="Group"/>
          <p:cNvGrpSpPr/>
          <p:nvPr/>
        </p:nvGrpSpPr>
        <p:grpSpPr>
          <a:xfrm>
            <a:off x="6738441" y="3074224"/>
            <a:ext cx="201032" cy="201032"/>
            <a:chOff x="0" y="0"/>
            <a:chExt cx="201031" cy="201031"/>
          </a:xfrm>
        </p:grpSpPr>
        <p:sp>
          <p:nvSpPr>
            <p:cNvPr id="488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489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493" name="Group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491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492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496" name="Group"/>
          <p:cNvGrpSpPr/>
          <p:nvPr/>
        </p:nvGrpSpPr>
        <p:grpSpPr>
          <a:xfrm>
            <a:off x="7898266" y="3226624"/>
            <a:ext cx="201032" cy="201032"/>
            <a:chOff x="0" y="0"/>
            <a:chExt cx="201031" cy="201031"/>
          </a:xfrm>
        </p:grpSpPr>
        <p:sp>
          <p:nvSpPr>
            <p:cNvPr id="494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495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sp>
        <p:nvSpPr>
          <p:cNvPr id="497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498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0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0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0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505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506" name="1) Choose k initial centroids…"/>
          <p:cNvSpPr txBox="1"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4) Repeat steps 2-3 until stopping criteria met</a:t>
            </a:r>
          </a:p>
        </p:txBody>
      </p:sp>
      <p:sp>
        <p:nvSpPr>
          <p:cNvPr id="507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08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09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0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1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2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3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4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5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6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7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8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19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522" name="Group"/>
          <p:cNvGrpSpPr/>
          <p:nvPr/>
        </p:nvGrpSpPr>
        <p:grpSpPr>
          <a:xfrm>
            <a:off x="6738441" y="3074224"/>
            <a:ext cx="201032" cy="201032"/>
            <a:chOff x="0" y="0"/>
            <a:chExt cx="201031" cy="201031"/>
          </a:xfrm>
        </p:grpSpPr>
        <p:sp>
          <p:nvSpPr>
            <p:cNvPr id="520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521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525" name="Group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523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524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528" name="Group"/>
          <p:cNvGrpSpPr/>
          <p:nvPr/>
        </p:nvGrpSpPr>
        <p:grpSpPr>
          <a:xfrm>
            <a:off x="7898266" y="3226624"/>
            <a:ext cx="201032" cy="201032"/>
            <a:chOff x="0" y="0"/>
            <a:chExt cx="201031" cy="201031"/>
          </a:xfrm>
        </p:grpSpPr>
        <p:sp>
          <p:nvSpPr>
            <p:cNvPr id="526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527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sp>
        <p:nvSpPr>
          <p:cNvPr id="529" name="Line"/>
          <p:cNvSpPr/>
          <p:nvPr/>
        </p:nvSpPr>
        <p:spPr>
          <a:xfrm flipV="1">
            <a:off x="7517134" y="2178008"/>
            <a:ext cx="244852" cy="12616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0" name="Line"/>
          <p:cNvSpPr/>
          <p:nvPr/>
        </p:nvSpPr>
        <p:spPr>
          <a:xfrm flipV="1">
            <a:off x="7870062" y="2059907"/>
            <a:ext cx="244852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1" name="Line"/>
          <p:cNvSpPr/>
          <p:nvPr/>
        </p:nvSpPr>
        <p:spPr>
          <a:xfrm>
            <a:off x="7614242" y="1985653"/>
            <a:ext cx="139046" cy="15545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2" name="Line"/>
          <p:cNvSpPr/>
          <p:nvPr/>
        </p:nvSpPr>
        <p:spPr>
          <a:xfrm flipV="1">
            <a:off x="8093094" y="2953896"/>
            <a:ext cx="202357" cy="24879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3" name="Line"/>
          <p:cNvSpPr/>
          <p:nvPr/>
        </p:nvSpPr>
        <p:spPr>
          <a:xfrm flipV="1">
            <a:off x="8110536" y="3305828"/>
            <a:ext cx="253219" cy="5781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4" name="Line"/>
          <p:cNvSpPr/>
          <p:nvPr/>
        </p:nvSpPr>
        <p:spPr>
          <a:xfrm flipV="1">
            <a:off x="8001655" y="3059418"/>
            <a:ext cx="101179" cy="21583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5" name="Line"/>
          <p:cNvSpPr/>
          <p:nvPr/>
        </p:nvSpPr>
        <p:spPr>
          <a:xfrm flipV="1">
            <a:off x="6641065" y="3229152"/>
            <a:ext cx="114226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6" name="Line"/>
          <p:cNvSpPr/>
          <p:nvPr/>
        </p:nvSpPr>
        <p:spPr>
          <a:xfrm flipV="1">
            <a:off x="6977448" y="3125359"/>
            <a:ext cx="94402" cy="4020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7" name="Line"/>
          <p:cNvSpPr/>
          <p:nvPr/>
        </p:nvSpPr>
        <p:spPr>
          <a:xfrm>
            <a:off x="6766234" y="2997121"/>
            <a:ext cx="58968" cy="11679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8" name="Line"/>
          <p:cNvSpPr/>
          <p:nvPr/>
        </p:nvSpPr>
        <p:spPr>
          <a:xfrm>
            <a:off x="6878942" y="3300693"/>
            <a:ext cx="126610" cy="19307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39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540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4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4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4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547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548" name="1) Choose k initial centroids…"/>
          <p:cNvSpPr txBox="1"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4) Repeat steps 2-3 until stopping criteria met</a:t>
            </a:r>
          </a:p>
        </p:txBody>
      </p:sp>
      <p:sp>
        <p:nvSpPr>
          <p:cNvPr id="549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50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51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52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53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54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55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56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57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58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59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60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61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564" name="Group"/>
          <p:cNvGrpSpPr/>
          <p:nvPr/>
        </p:nvGrpSpPr>
        <p:grpSpPr>
          <a:xfrm>
            <a:off x="6738441" y="3074224"/>
            <a:ext cx="201032" cy="201032"/>
            <a:chOff x="0" y="0"/>
            <a:chExt cx="201031" cy="201031"/>
          </a:xfrm>
        </p:grpSpPr>
        <p:sp>
          <p:nvSpPr>
            <p:cNvPr id="562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563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567" name="Group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565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566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570" name="Group"/>
          <p:cNvGrpSpPr/>
          <p:nvPr/>
        </p:nvGrpSpPr>
        <p:grpSpPr>
          <a:xfrm>
            <a:off x="7898266" y="3226624"/>
            <a:ext cx="201032" cy="201032"/>
            <a:chOff x="0" y="0"/>
            <a:chExt cx="201031" cy="201031"/>
          </a:xfrm>
        </p:grpSpPr>
        <p:sp>
          <p:nvSpPr>
            <p:cNvPr id="568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569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sp>
        <p:nvSpPr>
          <p:cNvPr id="571" name="Line"/>
          <p:cNvSpPr/>
          <p:nvPr/>
        </p:nvSpPr>
        <p:spPr>
          <a:xfrm flipV="1">
            <a:off x="7517134" y="2178008"/>
            <a:ext cx="244852" cy="12616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2" name="Line"/>
          <p:cNvSpPr/>
          <p:nvPr/>
        </p:nvSpPr>
        <p:spPr>
          <a:xfrm flipV="1">
            <a:off x="7870062" y="2059907"/>
            <a:ext cx="244852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3" name="Line"/>
          <p:cNvSpPr/>
          <p:nvPr/>
        </p:nvSpPr>
        <p:spPr>
          <a:xfrm>
            <a:off x="7614242" y="1985653"/>
            <a:ext cx="139046" cy="15545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4" name="Line"/>
          <p:cNvSpPr/>
          <p:nvPr/>
        </p:nvSpPr>
        <p:spPr>
          <a:xfrm flipV="1">
            <a:off x="8093094" y="2953896"/>
            <a:ext cx="202357" cy="24879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5" name="Line"/>
          <p:cNvSpPr/>
          <p:nvPr/>
        </p:nvSpPr>
        <p:spPr>
          <a:xfrm flipV="1">
            <a:off x="8110536" y="3305828"/>
            <a:ext cx="253219" cy="5781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6" name="Line"/>
          <p:cNvSpPr/>
          <p:nvPr/>
        </p:nvSpPr>
        <p:spPr>
          <a:xfrm flipV="1">
            <a:off x="8001655" y="3059418"/>
            <a:ext cx="101179" cy="21583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7" name="Line"/>
          <p:cNvSpPr/>
          <p:nvPr/>
        </p:nvSpPr>
        <p:spPr>
          <a:xfrm flipV="1">
            <a:off x="6641065" y="3229152"/>
            <a:ext cx="114226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8" name="Line"/>
          <p:cNvSpPr/>
          <p:nvPr/>
        </p:nvSpPr>
        <p:spPr>
          <a:xfrm flipV="1">
            <a:off x="6977448" y="3125359"/>
            <a:ext cx="94402" cy="4020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9" name="Line"/>
          <p:cNvSpPr/>
          <p:nvPr/>
        </p:nvSpPr>
        <p:spPr>
          <a:xfrm>
            <a:off x="6766234" y="2997121"/>
            <a:ext cx="58968" cy="11679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0" name="Line"/>
          <p:cNvSpPr/>
          <p:nvPr/>
        </p:nvSpPr>
        <p:spPr>
          <a:xfrm>
            <a:off x="6878942" y="3300693"/>
            <a:ext cx="126610" cy="19307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1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582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97731" y="257023"/>
            <a:ext cx="1094750" cy="810228"/>
          </a:xfrm>
          <a:prstGeom prst="rect">
            <a:avLst/>
          </a:prstGeom>
          <a:solidFill>
            <a:schemeClr val="bg1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23149" y="0"/>
            <a:ext cx="2786400" cy="5400000"/>
          </a:xfrm>
          <a:prstGeom prst="rect">
            <a:avLst/>
          </a:prstGeom>
          <a:solidFill>
            <a:srgbClr val="00B0F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34" tIns="46734" rIns="46734" bIns="46734" numCol="1" spcCol="38100" rtlCol="0" anchor="ctr">
            <a:spAutoFit/>
          </a:bodyPr>
          <a:lstStyle/>
          <a:p>
            <a:pPr algn="l" defTabSz="934700"/>
            <a:endParaRPr lang="en-US" sz="1431" b="0"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Shape 277"/>
          <p:cNvSpPr txBox="1">
            <a:spLocks noGrp="1"/>
          </p:cNvSpPr>
          <p:nvPr>
            <p:ph type="title" idx="4294967295"/>
          </p:nvPr>
        </p:nvSpPr>
        <p:spPr>
          <a:xfrm>
            <a:off x="154472" y="98323"/>
            <a:ext cx="8594333" cy="469508"/>
          </a:xfrm>
          <a:prstGeom prst="rect">
            <a:avLst/>
          </a:prstGeom>
        </p:spPr>
        <p:txBody>
          <a:bodyPr>
            <a:noAutofit/>
          </a:bodyPr>
          <a:lstStyle>
            <a:lvl1pPr defTabSz="566927">
              <a:defRPr sz="1736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GB" sz="5520" dirty="0">
                <a:solidFill>
                  <a:schemeClr val="bg1"/>
                </a:solidFill>
              </a:rPr>
              <a:t>Course </a:t>
            </a:r>
            <a:br>
              <a:rPr lang="en-GB" sz="5520" dirty="0">
                <a:solidFill>
                  <a:schemeClr val="bg1"/>
                </a:solidFill>
              </a:rPr>
            </a:br>
            <a:r>
              <a:rPr lang="en-GB" sz="5520" dirty="0">
                <a:solidFill>
                  <a:schemeClr val="bg1"/>
                </a:solidFill>
              </a:rPr>
              <a:t>Plan</a:t>
            </a:r>
            <a:endParaRPr sz="5520" dirty="0">
              <a:solidFill>
                <a:schemeClr val="bg1"/>
              </a:solidFill>
            </a:endParaRPr>
          </a:p>
        </p:txBody>
      </p:sp>
      <p:pic>
        <p:nvPicPr>
          <p:cNvPr id="479" name="Shape 279" descr="Shape 27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87269" y="4725172"/>
            <a:ext cx="323074" cy="323074"/>
          </a:xfrm>
          <a:prstGeom prst="rect">
            <a:avLst/>
          </a:prstGeom>
          <a:ln w="12700">
            <a:miter lim="400000"/>
          </a:ln>
        </p:spPr>
      </p:pic>
      <p:sp>
        <p:nvSpPr>
          <p:cNvPr id="480" name="Shape 280"/>
          <p:cNvSpPr txBox="1">
            <a:spLocks noGrp="1"/>
          </p:cNvSpPr>
          <p:nvPr>
            <p:ph type="sldNum" sz="quarter" idx="2"/>
          </p:nvPr>
        </p:nvSpPr>
        <p:spPr>
          <a:xfrm>
            <a:off x="8862685" y="4805281"/>
            <a:ext cx="461665" cy="4565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8229600" y="277792"/>
            <a:ext cx="1094750" cy="810228"/>
          </a:xfrm>
          <a:prstGeom prst="rect">
            <a:avLst/>
          </a:prstGeom>
          <a:solidFill>
            <a:schemeClr val="bg1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6423" r="4954"/>
          <a:stretch/>
        </p:blipFill>
        <p:spPr>
          <a:xfrm>
            <a:off x="2763250" y="4017"/>
            <a:ext cx="5732567" cy="525779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73885" y="2192111"/>
            <a:ext cx="3287209" cy="185195"/>
          </a:xfrm>
          <a:prstGeom prst="rect">
            <a:avLst/>
          </a:prstGeom>
          <a:noFill/>
          <a:ln w="31750" cap="flat">
            <a:solidFill>
              <a:schemeClr val="accent5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5-Point Star 5"/>
          <p:cNvSpPr/>
          <p:nvPr/>
        </p:nvSpPr>
        <p:spPr>
          <a:xfrm>
            <a:off x="4734047" y="4782131"/>
            <a:ext cx="439838" cy="452519"/>
          </a:xfrm>
          <a:prstGeom prst="star5">
            <a:avLst/>
          </a:prstGeom>
          <a:solidFill>
            <a:srgbClr val="FFFF00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4663440" y="2880360"/>
            <a:ext cx="1188720" cy="9144"/>
          </a:xfrm>
          <a:prstGeom prst="straightConnector1">
            <a:avLst/>
          </a:prstGeom>
          <a:noFill/>
          <a:ln w="25400" cap="flat">
            <a:solidFill>
              <a:srgbClr val="C0000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ectangle 12"/>
          <p:cNvSpPr/>
          <p:nvPr/>
        </p:nvSpPr>
        <p:spPr>
          <a:xfrm>
            <a:off x="3126003" y="2880360"/>
            <a:ext cx="1481546" cy="441146"/>
          </a:xfrm>
          <a:prstGeom prst="rect">
            <a:avLst/>
          </a:prstGeom>
          <a:noFill/>
          <a:ln w="31750" cap="flat">
            <a:solidFill>
              <a:schemeClr val="accent5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05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Paul &amp; </a:t>
            </a:r>
            <a:r>
              <a:rPr kumimoji="0" lang="en-US" sz="105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James review final project</a:t>
            </a:r>
            <a:r>
              <a:rPr kumimoji="0" lang="en-US" sz="1050" b="1" i="0" u="none" strike="noStrike" cap="none" spc="0" normalizeH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 ideas</a:t>
            </a:r>
            <a:endParaRPr kumimoji="0" lang="en-US" sz="105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03742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589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590" name="1) Choose k initial centroids…"/>
          <p:cNvSpPr txBox="1"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/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/>
              <a:t>4) Repeat steps 2-3 until stopping criteria met</a:t>
            </a:r>
          </a:p>
        </p:txBody>
      </p:sp>
      <p:sp>
        <p:nvSpPr>
          <p:cNvPr id="591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92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93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94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95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96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97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98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599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00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01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02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03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606" name="Group"/>
          <p:cNvGrpSpPr/>
          <p:nvPr/>
        </p:nvGrpSpPr>
        <p:grpSpPr>
          <a:xfrm>
            <a:off x="6785941" y="3162300"/>
            <a:ext cx="201032" cy="201032"/>
            <a:chOff x="0" y="0"/>
            <a:chExt cx="201031" cy="201031"/>
          </a:xfrm>
        </p:grpSpPr>
        <p:sp>
          <p:nvSpPr>
            <p:cNvPr id="604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605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609" name="Group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607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608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612" name="Group"/>
          <p:cNvGrpSpPr/>
          <p:nvPr/>
        </p:nvGrpSpPr>
        <p:grpSpPr>
          <a:xfrm>
            <a:off x="8221544" y="2992285"/>
            <a:ext cx="201032" cy="201032"/>
            <a:chOff x="0" y="0"/>
            <a:chExt cx="201031" cy="201031"/>
          </a:xfrm>
        </p:grpSpPr>
        <p:sp>
          <p:nvSpPr>
            <p:cNvPr id="610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611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sp>
        <p:nvSpPr>
          <p:cNvPr id="613" name="Line"/>
          <p:cNvSpPr/>
          <p:nvPr/>
        </p:nvSpPr>
        <p:spPr>
          <a:xfrm flipV="1">
            <a:off x="7517134" y="2178008"/>
            <a:ext cx="244852" cy="12616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14" name="Line"/>
          <p:cNvSpPr/>
          <p:nvPr/>
        </p:nvSpPr>
        <p:spPr>
          <a:xfrm flipV="1">
            <a:off x="7870062" y="2059907"/>
            <a:ext cx="244852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15" name="Line"/>
          <p:cNvSpPr/>
          <p:nvPr/>
        </p:nvSpPr>
        <p:spPr>
          <a:xfrm>
            <a:off x="7614242" y="1985653"/>
            <a:ext cx="139046" cy="15545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16" name="Line"/>
          <p:cNvSpPr/>
          <p:nvPr/>
        </p:nvSpPr>
        <p:spPr>
          <a:xfrm flipV="1">
            <a:off x="6641065" y="3229152"/>
            <a:ext cx="114226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17" name="Line"/>
          <p:cNvSpPr/>
          <p:nvPr/>
        </p:nvSpPr>
        <p:spPr>
          <a:xfrm flipV="1">
            <a:off x="6977448" y="3125359"/>
            <a:ext cx="94402" cy="4020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18" name="Line"/>
          <p:cNvSpPr/>
          <p:nvPr/>
        </p:nvSpPr>
        <p:spPr>
          <a:xfrm>
            <a:off x="6766234" y="2997121"/>
            <a:ext cx="58968" cy="11679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19" name="Line"/>
          <p:cNvSpPr/>
          <p:nvPr/>
        </p:nvSpPr>
        <p:spPr>
          <a:xfrm>
            <a:off x="6967536" y="3390899"/>
            <a:ext cx="115099" cy="19307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20" name="Line"/>
          <p:cNvSpPr/>
          <p:nvPr/>
        </p:nvSpPr>
        <p:spPr>
          <a:xfrm>
            <a:off x="8348476" y="3192954"/>
            <a:ext cx="58968" cy="11679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21" name="Line"/>
          <p:cNvSpPr/>
          <p:nvPr/>
        </p:nvSpPr>
        <p:spPr>
          <a:xfrm flipV="1">
            <a:off x="8333637" y="2904999"/>
            <a:ext cx="30079" cy="86175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22" name="Line"/>
          <p:cNvSpPr/>
          <p:nvPr/>
        </p:nvSpPr>
        <p:spPr>
          <a:xfrm>
            <a:off x="8129376" y="3078583"/>
            <a:ext cx="75571" cy="3626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23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624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2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2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2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631" name="KMEANS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632" name="1) Choose k initial centroids…"/>
          <p:cNvSpPr txBox="1"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/>
              <a:t>4) Repeat steps 2-3 until stopping criteria met</a:t>
            </a:r>
          </a:p>
        </p:txBody>
      </p:sp>
      <p:sp>
        <p:nvSpPr>
          <p:cNvPr id="633" name="Line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34" name="Line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35" name="Circle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36" name="Circle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37" name="Circle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38" name="Circle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39" name="Circle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40" name="Circle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41" name="Circle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42" name="Circle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43" name="Circle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44" name="Circle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645" name="Circle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648" name="Group"/>
          <p:cNvGrpSpPr/>
          <p:nvPr/>
        </p:nvGrpSpPr>
        <p:grpSpPr>
          <a:xfrm>
            <a:off x="6785941" y="3162300"/>
            <a:ext cx="201032" cy="201032"/>
            <a:chOff x="0" y="0"/>
            <a:chExt cx="201031" cy="201031"/>
          </a:xfrm>
        </p:grpSpPr>
        <p:sp>
          <p:nvSpPr>
            <p:cNvPr id="646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647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651" name="Group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649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650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grpSp>
        <p:nvGrpSpPr>
          <p:cNvPr id="654" name="Group"/>
          <p:cNvGrpSpPr/>
          <p:nvPr/>
        </p:nvGrpSpPr>
        <p:grpSpPr>
          <a:xfrm>
            <a:off x="8221544" y="2992285"/>
            <a:ext cx="201032" cy="201032"/>
            <a:chOff x="0" y="0"/>
            <a:chExt cx="201031" cy="201031"/>
          </a:xfrm>
        </p:grpSpPr>
        <p:sp>
          <p:nvSpPr>
            <p:cNvPr id="652" name="Line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  <p:sp>
          <p:nvSpPr>
            <p:cNvPr id="653" name="Line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/>
            </a:p>
          </p:txBody>
        </p:sp>
      </p:grpSp>
      <p:sp>
        <p:nvSpPr>
          <p:cNvPr id="655" name="x1"/>
          <p:cNvSpPr txBox="1"/>
          <p:nvPr/>
        </p:nvSpPr>
        <p:spPr>
          <a:xfrm>
            <a:off x="5893977" y="2705100"/>
            <a:ext cx="405690" cy="371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1</a:t>
            </a:r>
          </a:p>
        </p:txBody>
      </p:sp>
      <p:sp>
        <p:nvSpPr>
          <p:cNvPr id="656" name="x2"/>
          <p:cNvSpPr txBox="1"/>
          <p:nvPr/>
        </p:nvSpPr>
        <p:spPr>
          <a:xfrm>
            <a:off x="7500936" y="3984676"/>
            <a:ext cx="405690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/>
              <a:t>x</a:t>
            </a:r>
            <a:r>
              <a:rPr sz="1600" b="1" baseline="-25000"/>
              <a:t>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5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663" name="KMEANS WEB DEMO"/>
          <p:cNvSpPr txBox="1">
            <a:spLocks noGrp="1"/>
          </p:cNvSpPr>
          <p:nvPr>
            <p:ph type="title"/>
          </p:nvPr>
        </p:nvSpPr>
        <p:spPr>
          <a:xfrm>
            <a:off x="468153" y="505195"/>
            <a:ext cx="7874121" cy="402855"/>
          </a:xfrm>
          <a:prstGeom prst="rect">
            <a:avLst/>
          </a:prstGeom>
        </p:spPr>
        <p:txBody>
          <a:bodyPr/>
          <a:lstStyle/>
          <a:p>
            <a:r>
              <a:t>KMEANS WEB DEMO</a:t>
            </a:r>
          </a:p>
        </p:txBody>
      </p:sp>
      <p:sp>
        <p:nvSpPr>
          <p:cNvPr id="664" name="http://shabal.in/visuals/kmeans/6.html"/>
          <p:cNvSpPr txBox="1"/>
          <p:nvPr/>
        </p:nvSpPr>
        <p:spPr>
          <a:xfrm>
            <a:off x="3940873" y="501134"/>
            <a:ext cx="551498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 defTabSz="457200">
              <a:defRPr sz="2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  <a:hlinkClick r:id="rId2"/>
              </a:defRPr>
            </a:lvl1pPr>
          </a:lstStyle>
          <a:p>
            <a:r>
              <a:rPr sz="1800" dirty="0">
                <a:hlinkClick r:id="rId2"/>
              </a:rPr>
              <a:t>http://</a:t>
            </a:r>
            <a:r>
              <a:rPr sz="1800" dirty="0" smtClean="0">
                <a:hlinkClick r:id="rId2"/>
              </a:rPr>
              <a:t>shabal.in/visuals/kmeans/</a:t>
            </a:r>
            <a:r>
              <a:rPr lang="en-GB" sz="1800" dirty="0" smtClean="0">
                <a:hlinkClick r:id="rId2"/>
              </a:rPr>
              <a:t>1</a:t>
            </a:r>
            <a:r>
              <a:rPr sz="1800" dirty="0" smtClean="0">
                <a:hlinkClick r:id="rId2"/>
              </a:rPr>
              <a:t>.html</a:t>
            </a:r>
            <a:endParaRPr sz="1800" dirty="0">
              <a:hlinkClick r:id="rId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6400" y="924295"/>
            <a:ext cx="405376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800" b="0" dirty="0" err="1" smtClean="0"/>
              <a:t>Qn</a:t>
            </a:r>
            <a:r>
              <a:rPr lang="en-US" sz="1800" b="0" dirty="0" smtClean="0"/>
              <a:t>:  How many clusters do you see?</a:t>
            </a:r>
          </a:p>
          <a:p>
            <a:pPr algn="l"/>
            <a:endParaRPr lang="en-US" sz="1800" b="0" dirty="0"/>
          </a:p>
          <a:p>
            <a:pPr algn="l"/>
            <a:endParaRPr lang="en-US" sz="1800" b="0" dirty="0" smtClean="0"/>
          </a:p>
          <a:p>
            <a:pPr algn="l"/>
            <a:endParaRPr lang="en-US" sz="1800" b="0" dirty="0"/>
          </a:p>
          <a:p>
            <a:pPr algn="l"/>
            <a:endParaRPr lang="en-US" sz="1800" b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0161" y="1260106"/>
            <a:ext cx="4816411" cy="36779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9341" y="1754630"/>
            <a:ext cx="467995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800" b="0" dirty="0"/>
              <a:t>The animation demonstrates the effects of different starting points on the clustering algorithm:</a:t>
            </a:r>
          </a:p>
          <a:p>
            <a:pPr algn="l"/>
            <a:endParaRPr lang="en-US" sz="1800" b="0" dirty="0"/>
          </a:p>
          <a:p>
            <a:pPr marL="285750" indent="-285750" algn="l">
              <a:buFontTx/>
              <a:buChar char="-"/>
            </a:pPr>
            <a:r>
              <a:rPr lang="en-US" sz="1800" b="0" dirty="0"/>
              <a:t>4 left-most points</a:t>
            </a:r>
          </a:p>
          <a:p>
            <a:pPr marL="285750" indent="-285750" algn="l">
              <a:buFontTx/>
              <a:buChar char="-"/>
            </a:pPr>
            <a:r>
              <a:rPr lang="en-US" sz="1800" b="0" dirty="0"/>
              <a:t>4 right-most points</a:t>
            </a:r>
          </a:p>
          <a:p>
            <a:pPr marL="285750" indent="-285750" algn="l">
              <a:buFontTx/>
              <a:buChar char="-"/>
            </a:pPr>
            <a:r>
              <a:rPr lang="en-US" sz="1800" b="0" dirty="0"/>
              <a:t>4 top-most points</a:t>
            </a:r>
          </a:p>
          <a:p>
            <a:pPr marL="285750" indent="-285750" algn="l">
              <a:buFontTx/>
              <a:buChar char="-"/>
            </a:pPr>
            <a:r>
              <a:rPr lang="en-US" sz="1800" b="0" dirty="0"/>
              <a:t>4 bottom-most points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5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663" name="KMEANS WEB DEMO"/>
          <p:cNvSpPr txBox="1">
            <a:spLocks noGrp="1"/>
          </p:cNvSpPr>
          <p:nvPr>
            <p:ph type="title"/>
          </p:nvPr>
        </p:nvSpPr>
        <p:spPr>
          <a:xfrm>
            <a:off x="468153" y="505195"/>
            <a:ext cx="7874121" cy="402855"/>
          </a:xfrm>
          <a:prstGeom prst="rect">
            <a:avLst/>
          </a:prstGeom>
        </p:spPr>
        <p:txBody>
          <a:bodyPr/>
          <a:lstStyle/>
          <a:p>
            <a:r>
              <a:t>KMEANS WEB DEMO</a:t>
            </a:r>
          </a:p>
        </p:txBody>
      </p:sp>
      <p:sp>
        <p:nvSpPr>
          <p:cNvPr id="664" name="http://shabal.in/visuals/kmeans/6.html"/>
          <p:cNvSpPr txBox="1"/>
          <p:nvPr/>
        </p:nvSpPr>
        <p:spPr>
          <a:xfrm>
            <a:off x="3940873" y="501134"/>
            <a:ext cx="551498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 defTabSz="457200">
              <a:defRPr sz="2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  <a:hlinkClick r:id="rId2"/>
              </a:defRPr>
            </a:lvl1pPr>
          </a:lstStyle>
          <a:p>
            <a:r>
              <a:rPr sz="1800" dirty="0">
                <a:hlinkClick r:id="rId2"/>
              </a:rPr>
              <a:t>http://</a:t>
            </a:r>
            <a:r>
              <a:rPr sz="1800" dirty="0" smtClean="0">
                <a:hlinkClick r:id="rId2"/>
              </a:rPr>
              <a:t>shabal.in/visuals/kmeans/</a:t>
            </a:r>
            <a:r>
              <a:rPr lang="en-GB" sz="1800" dirty="0" smtClean="0">
                <a:hlinkClick r:id="rId2"/>
              </a:rPr>
              <a:t>1</a:t>
            </a:r>
            <a:r>
              <a:rPr sz="1800" dirty="0" smtClean="0">
                <a:hlinkClick r:id="rId2"/>
              </a:rPr>
              <a:t>.html</a:t>
            </a:r>
            <a:endParaRPr sz="1800" dirty="0">
              <a:hlinkClick r:id="rId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0223" y="924295"/>
            <a:ext cx="5254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0" dirty="0" smtClean="0"/>
              <a:t>Using the 4 left-most points as the starting points:</a:t>
            </a:r>
            <a:endParaRPr lang="en-US" sz="1800" b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277" y="1250947"/>
            <a:ext cx="5325872" cy="399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6841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5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663" name="KMEANS WEB DEMO"/>
          <p:cNvSpPr txBox="1">
            <a:spLocks noGrp="1"/>
          </p:cNvSpPr>
          <p:nvPr>
            <p:ph type="title"/>
          </p:nvPr>
        </p:nvSpPr>
        <p:spPr>
          <a:xfrm>
            <a:off x="468153" y="505195"/>
            <a:ext cx="7874121" cy="402855"/>
          </a:xfrm>
          <a:prstGeom prst="rect">
            <a:avLst/>
          </a:prstGeom>
        </p:spPr>
        <p:txBody>
          <a:bodyPr/>
          <a:lstStyle/>
          <a:p>
            <a:r>
              <a:t>KMEANS WEB DEMO</a:t>
            </a:r>
          </a:p>
        </p:txBody>
      </p:sp>
      <p:sp>
        <p:nvSpPr>
          <p:cNvPr id="664" name="http://shabal.in/visuals/kmeans/6.html"/>
          <p:cNvSpPr txBox="1"/>
          <p:nvPr/>
        </p:nvSpPr>
        <p:spPr>
          <a:xfrm>
            <a:off x="3940873" y="501134"/>
            <a:ext cx="551498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 defTabSz="457200">
              <a:defRPr sz="2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  <a:hlinkClick r:id="rId2"/>
              </a:defRPr>
            </a:lvl1pPr>
          </a:lstStyle>
          <a:p>
            <a:r>
              <a:rPr sz="1800" dirty="0">
                <a:hlinkClick r:id="rId2"/>
              </a:rPr>
              <a:t>http://</a:t>
            </a:r>
            <a:r>
              <a:rPr sz="1800" dirty="0" smtClean="0">
                <a:hlinkClick r:id="rId2"/>
              </a:rPr>
              <a:t>shabal.in/visuals/kmeans/</a:t>
            </a:r>
            <a:r>
              <a:rPr lang="en-GB" sz="1800" dirty="0" smtClean="0">
                <a:hlinkClick r:id="rId2"/>
              </a:rPr>
              <a:t>1</a:t>
            </a:r>
            <a:r>
              <a:rPr sz="1800" dirty="0" smtClean="0">
                <a:hlinkClick r:id="rId2"/>
              </a:rPr>
              <a:t>.html</a:t>
            </a:r>
            <a:endParaRPr sz="1800" dirty="0">
              <a:hlinkClick r:id="rId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0223" y="924295"/>
            <a:ext cx="5378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0" dirty="0" smtClean="0"/>
              <a:t>Using the 4 right-most points as the starting points:</a:t>
            </a:r>
            <a:endParaRPr lang="en-US" sz="1800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088" y="1280160"/>
            <a:ext cx="5303520" cy="39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980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5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663" name="KMEANS WEB DEMO"/>
          <p:cNvSpPr txBox="1">
            <a:spLocks noGrp="1"/>
          </p:cNvSpPr>
          <p:nvPr>
            <p:ph type="title"/>
          </p:nvPr>
        </p:nvSpPr>
        <p:spPr>
          <a:xfrm>
            <a:off x="468153" y="505195"/>
            <a:ext cx="7874121" cy="402855"/>
          </a:xfrm>
          <a:prstGeom prst="rect">
            <a:avLst/>
          </a:prstGeom>
        </p:spPr>
        <p:txBody>
          <a:bodyPr/>
          <a:lstStyle/>
          <a:p>
            <a:r>
              <a:t>KMEANS WEB DEMO</a:t>
            </a:r>
          </a:p>
        </p:txBody>
      </p:sp>
      <p:sp>
        <p:nvSpPr>
          <p:cNvPr id="664" name="http://shabal.in/visuals/kmeans/6.html"/>
          <p:cNvSpPr txBox="1"/>
          <p:nvPr/>
        </p:nvSpPr>
        <p:spPr>
          <a:xfrm>
            <a:off x="3940873" y="501134"/>
            <a:ext cx="551498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 defTabSz="457200">
              <a:defRPr sz="2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  <a:hlinkClick r:id="rId2"/>
              </a:defRPr>
            </a:lvl1pPr>
          </a:lstStyle>
          <a:p>
            <a:r>
              <a:rPr sz="1800" dirty="0">
                <a:hlinkClick r:id="rId2"/>
              </a:rPr>
              <a:t>http://</a:t>
            </a:r>
            <a:r>
              <a:rPr sz="1800" dirty="0" smtClean="0">
                <a:hlinkClick r:id="rId2"/>
              </a:rPr>
              <a:t>shabal.in/visuals/kmeans/</a:t>
            </a:r>
            <a:r>
              <a:rPr lang="en-GB" sz="1800" dirty="0" smtClean="0">
                <a:hlinkClick r:id="rId2"/>
              </a:rPr>
              <a:t>1</a:t>
            </a:r>
            <a:r>
              <a:rPr sz="1800" dirty="0" smtClean="0">
                <a:hlinkClick r:id="rId2"/>
              </a:rPr>
              <a:t>.html</a:t>
            </a:r>
            <a:endParaRPr sz="1800" dirty="0">
              <a:hlinkClick r:id="rId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0223" y="924295"/>
            <a:ext cx="5250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0" dirty="0" smtClean="0"/>
              <a:t>Using the 4 top-most points as the starting points:</a:t>
            </a:r>
            <a:endParaRPr lang="en-US" sz="1800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056" y="1343395"/>
            <a:ext cx="5152136" cy="386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93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5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663" name="KMEANS WEB DEMO"/>
          <p:cNvSpPr txBox="1">
            <a:spLocks noGrp="1"/>
          </p:cNvSpPr>
          <p:nvPr>
            <p:ph type="title"/>
          </p:nvPr>
        </p:nvSpPr>
        <p:spPr>
          <a:xfrm>
            <a:off x="468153" y="505195"/>
            <a:ext cx="7874121" cy="402855"/>
          </a:xfrm>
          <a:prstGeom prst="rect">
            <a:avLst/>
          </a:prstGeom>
        </p:spPr>
        <p:txBody>
          <a:bodyPr/>
          <a:lstStyle/>
          <a:p>
            <a:r>
              <a:t>KMEANS WEB DEMO</a:t>
            </a:r>
          </a:p>
        </p:txBody>
      </p:sp>
      <p:sp>
        <p:nvSpPr>
          <p:cNvPr id="664" name="http://shabal.in/visuals/kmeans/6.html"/>
          <p:cNvSpPr txBox="1"/>
          <p:nvPr/>
        </p:nvSpPr>
        <p:spPr>
          <a:xfrm>
            <a:off x="3940873" y="501134"/>
            <a:ext cx="551498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 defTabSz="457200">
              <a:defRPr sz="2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  <a:hlinkClick r:id="rId2"/>
              </a:defRPr>
            </a:lvl1pPr>
          </a:lstStyle>
          <a:p>
            <a:r>
              <a:rPr sz="1800" dirty="0">
                <a:hlinkClick r:id="rId2"/>
              </a:rPr>
              <a:t>http://</a:t>
            </a:r>
            <a:r>
              <a:rPr sz="1800" dirty="0" smtClean="0">
                <a:hlinkClick r:id="rId2"/>
              </a:rPr>
              <a:t>shabal.in/visuals/kmeans/</a:t>
            </a:r>
            <a:r>
              <a:rPr lang="en-GB" sz="1800" dirty="0" smtClean="0">
                <a:hlinkClick r:id="rId2"/>
              </a:rPr>
              <a:t>1</a:t>
            </a:r>
            <a:r>
              <a:rPr sz="1800" dirty="0" smtClean="0">
                <a:hlinkClick r:id="rId2"/>
              </a:rPr>
              <a:t>.html</a:t>
            </a:r>
            <a:endParaRPr sz="1800" dirty="0">
              <a:hlinkClick r:id="rId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0223" y="924295"/>
            <a:ext cx="5634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0" dirty="0" smtClean="0"/>
              <a:t>Using the 4 bottom-most points as the starting points:</a:t>
            </a:r>
            <a:endParaRPr lang="en-US" sz="1800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367" y="1289566"/>
            <a:ext cx="5207000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350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6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671" name="KMEANS WEB DE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WEB DEMO</a:t>
            </a:r>
          </a:p>
        </p:txBody>
      </p:sp>
      <p:sp>
        <p:nvSpPr>
          <p:cNvPr id="672" name="http://shabal.in/visuals/kmeans/6.html…"/>
          <p:cNvSpPr txBox="1"/>
          <p:nvPr/>
        </p:nvSpPr>
        <p:spPr>
          <a:xfrm>
            <a:off x="566737" y="1104899"/>
            <a:ext cx="7425119" cy="2118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 i="1"/>
            </a:pPr>
            <a:endParaRPr dirty="0">
              <a:hlinkClick r:id="rId2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Other good demos</a:t>
            </a:r>
            <a:r>
              <a:rPr dirty="0" smtClean="0"/>
              <a:t>:</a:t>
            </a:r>
            <a:endParaRPr lang="en-GB" dirty="0" smtClean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algn="l" defTabSz="457200">
              <a:defRPr sz="1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hlinkClick r:id="rId3"/>
              </a:rPr>
              <a:t>https://</a:t>
            </a:r>
            <a:r>
              <a:rPr dirty="0" smtClean="0">
                <a:hlinkClick r:id="rId3"/>
              </a:rPr>
              <a:t>www.youtube.com/watch?v=mtkWR8sx0NA</a:t>
            </a:r>
            <a:endParaRPr lang="en-GB" dirty="0" smtClean="0"/>
          </a:p>
          <a:p>
            <a:pPr algn="l" defTabSz="457200">
              <a:defRPr sz="1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algn="l" defTabSz="457200">
              <a:defRPr sz="1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https://www.youtube.com/watch?v=_aWzGGNrcic</a:t>
            </a:r>
            <a:r>
              <a:rPr u="none" dirty="0">
                <a:solidFill>
                  <a:srgbClr val="6C6C6C"/>
                </a:solidFill>
              </a:rPr>
              <a:t> (especially from </a:t>
            </a:r>
            <a:r>
              <a:rPr lang="en-GB" dirty="0" smtClean="0">
                <a:solidFill>
                  <a:srgbClr val="6C6C6C"/>
                </a:solidFill>
              </a:rPr>
              <a:t>timestamp </a:t>
            </a:r>
            <a:r>
              <a:rPr u="none" dirty="0" smtClean="0">
                <a:solidFill>
                  <a:srgbClr val="6C6C6C"/>
                </a:solidFill>
              </a:rPr>
              <a:t>4:22)</a:t>
            </a:r>
            <a:endParaRPr lang="en-GB" u="none" dirty="0" smtClean="0">
              <a:solidFill>
                <a:srgbClr val="6C6C6C"/>
              </a:solidFill>
            </a:endParaRPr>
          </a:p>
          <a:p>
            <a:pPr algn="l" defTabSz="457200">
              <a:defRPr sz="1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</a:defRPr>
            </a:pPr>
            <a:endParaRPr u="none" dirty="0">
              <a:solidFill>
                <a:srgbClr val="6C6C6C"/>
              </a:solidFill>
            </a:endParaRPr>
          </a:p>
          <a:p>
            <a:pPr algn="l" defTabSz="457200">
              <a:defRPr sz="1200" b="0" u="sng">
                <a:solidFill>
                  <a:srgbClr val="00A7B6"/>
                </a:solidFill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hlinkClick r:id="rId4"/>
              </a:rPr>
              <a:t>http://www.onmyphd.com/?p=k-means.clustering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7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76" name="OTHER CLUSTERING ALGORITHMS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 defTabSz="914400">
              <a:lnSpc>
                <a:spcPct val="70000"/>
              </a:lnSpc>
              <a:defRPr sz="8800"/>
            </a:pPr>
            <a:r>
              <a:t>OTHER CLUSTERING ALGORITHMS</a:t>
            </a:r>
          </a:p>
          <a:p>
            <a:pPr marL="27728" marR="27728" defTabSz="914400">
              <a:lnSpc>
                <a:spcPct val="70000"/>
              </a:lnSpc>
              <a:defRPr sz="8800"/>
            </a:pPr>
            <a:endParaRPr/>
          </a:p>
        </p:txBody>
      </p:sp>
      <p:sp>
        <p:nvSpPr>
          <p:cNvPr id="677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684" name="VARIETY OF CLUSTERING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VARIETY OF CLUSTERING OPTIONS</a:t>
            </a:r>
          </a:p>
        </p:txBody>
      </p:sp>
      <p:pic>
        <p:nvPicPr>
          <p:cNvPr id="68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100" y="1325562"/>
            <a:ext cx="7797800" cy="3822701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 &amp; GitHub </a:t>
            </a:r>
            <a:r>
              <a:rPr lang="mr-IN" dirty="0" smtClean="0"/>
              <a:t>–</a:t>
            </a:r>
            <a:r>
              <a:rPr lang="en-US" dirty="0" smtClean="0"/>
              <a:t> 1 Pager Guide!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49"/>
          <a:stretch/>
        </p:blipFill>
        <p:spPr>
          <a:xfrm>
            <a:off x="1285568" y="934064"/>
            <a:ext cx="7347155" cy="44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0139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9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692" name="VARIETY OF CLUSTERING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VARIETY OF CLUSTERING OPTIONS</a:t>
            </a:r>
          </a:p>
        </p:txBody>
      </p:sp>
      <p:pic>
        <p:nvPicPr>
          <p:cNvPr id="6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8980" y="1126489"/>
            <a:ext cx="7645401" cy="3822701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99785" y="505206"/>
            <a:ext cx="355005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700" name="DBSCAN"/>
          <p:cNvSpPr txBox="1">
            <a:spLocks noGrp="1"/>
          </p:cNvSpPr>
          <p:nvPr>
            <p:ph type="title"/>
          </p:nvPr>
        </p:nvSpPr>
        <p:spPr>
          <a:xfrm>
            <a:off x="468153" y="496051"/>
            <a:ext cx="7874121" cy="1016266"/>
          </a:xfrm>
          <a:prstGeom prst="rect">
            <a:avLst/>
          </a:prstGeom>
        </p:spPr>
        <p:txBody>
          <a:bodyPr/>
          <a:lstStyle/>
          <a:p>
            <a:r>
              <a:rPr dirty="0"/>
              <a:t>DBSCAN</a:t>
            </a:r>
          </a:p>
        </p:txBody>
      </p:sp>
      <p:sp>
        <p:nvSpPr>
          <p:cNvPr id="701" name="Criteria…"/>
          <p:cNvSpPr txBox="1"/>
          <p:nvPr/>
        </p:nvSpPr>
        <p:spPr>
          <a:xfrm>
            <a:off x="454024" y="1045524"/>
            <a:ext cx="4504295" cy="437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l" defTabSz="457200">
              <a:defRPr sz="2000" b="0">
                <a:uFillTx/>
                <a:latin typeface="Arial"/>
                <a:ea typeface="Arial"/>
                <a:cs typeface="Arial"/>
                <a:sym typeface="Arial"/>
              </a:defRPr>
            </a:pPr>
            <a:endParaRPr i="1" dirty="0"/>
          </a:p>
          <a:p>
            <a:pPr algn="l" defTabSz="457200">
              <a:defRPr sz="2000" b="0">
                <a:uFillTx/>
                <a:latin typeface="Arial"/>
                <a:ea typeface="Arial"/>
                <a:cs typeface="Arial"/>
                <a:sym typeface="Arial"/>
              </a:defRPr>
            </a:pPr>
            <a:endParaRPr i="1"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/>
          </a:p>
          <a:p>
            <a:pPr algn="l" defTabSz="457200">
              <a:defRPr sz="1600" b="0" u="sng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Criteria</a:t>
            </a:r>
          </a:p>
          <a:p>
            <a:pPr marL="284479" indent="-116839" algn="l" defTabSz="457200">
              <a:lnSpc>
                <a:spcPct val="150000"/>
              </a:lnSpc>
              <a:buClr>
                <a:srgbClr val="000000"/>
              </a:buClr>
              <a:buSzPct val="69000"/>
              <a:buFont typeface="Lucida Grande"/>
              <a:buChar char="‣"/>
              <a:defRPr sz="16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b="1" dirty="0"/>
              <a:t>ε (or Epsilon)</a:t>
            </a:r>
            <a:r>
              <a:rPr dirty="0"/>
              <a:t> is the radius </a:t>
            </a:r>
          </a:p>
          <a:p>
            <a:pPr marL="284479" indent="-116839" algn="l" defTabSz="457200">
              <a:lnSpc>
                <a:spcPct val="150000"/>
              </a:lnSpc>
              <a:buClr>
                <a:srgbClr val="000000"/>
              </a:buClr>
              <a:buSzPct val="69000"/>
              <a:buFont typeface="Lucida Grande"/>
              <a:buChar char="‣"/>
              <a:defRPr sz="16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b="1" dirty="0"/>
              <a:t>minPoints </a:t>
            </a:r>
            <a:r>
              <a:rPr dirty="0"/>
              <a:t>(number of points within the ε-Neighborhood required for classification)</a:t>
            </a:r>
          </a:p>
          <a:p>
            <a:pPr marL="457200" indent="-330200" algn="l" defTabSz="457200">
              <a:defRPr sz="1600" b="0">
                <a:uFillTx/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algn="l" defTabSz="457200">
              <a:defRPr sz="1600" b="0" u="sng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Note</a:t>
            </a:r>
          </a:p>
          <a:p>
            <a:pPr marL="284479" indent="-116839" algn="l" defTabSz="457200">
              <a:lnSpc>
                <a:spcPct val="150000"/>
              </a:lnSpc>
              <a:buClr>
                <a:srgbClr val="000000"/>
              </a:buClr>
              <a:buSzPct val="69000"/>
              <a:buFont typeface="Lucida Grande"/>
              <a:buChar char="‣"/>
              <a:defRPr sz="16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DBSCAN iterates through every point</a:t>
            </a:r>
          </a:p>
          <a:p>
            <a:pPr marL="284479" indent="-116839" algn="l" defTabSz="457200">
              <a:lnSpc>
                <a:spcPct val="150000"/>
              </a:lnSpc>
              <a:buClr>
                <a:srgbClr val="000000"/>
              </a:buClr>
              <a:buSzPct val="69000"/>
              <a:buFont typeface="Lucida Grande"/>
              <a:buChar char="‣"/>
              <a:defRPr sz="16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Core object (point meeting the criteria)</a:t>
            </a:r>
          </a:p>
          <a:p>
            <a:pPr marL="284479" indent="-116839" algn="l" defTabSz="457200">
              <a:lnSpc>
                <a:spcPct val="150000"/>
              </a:lnSpc>
              <a:buClr>
                <a:srgbClr val="000000"/>
              </a:buClr>
              <a:buSzPct val="69000"/>
              <a:buFont typeface="Lucida Grande"/>
              <a:buChar char="‣"/>
              <a:defRPr sz="16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Outlier (outside the radius)</a:t>
            </a:r>
          </a:p>
          <a:p>
            <a:pPr algn="l" defTabSz="457200">
              <a:defRPr sz="1800" b="0">
                <a:uFillTx/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pic>
        <p:nvPicPr>
          <p:cNvPr id="70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5079" y="2450337"/>
            <a:ext cx="3454401" cy="2552701"/>
          </a:xfrm>
          <a:prstGeom prst="rect">
            <a:avLst/>
          </a:prstGeom>
          <a:ln w="25400"/>
        </p:spPr>
      </p:pic>
      <p:sp>
        <p:nvSpPr>
          <p:cNvPr id="703" name="Density-Based Spatial Clustering of Applications with Noise (DBSCAN)"/>
          <p:cNvSpPr txBox="1"/>
          <p:nvPr/>
        </p:nvSpPr>
        <p:spPr>
          <a:xfrm>
            <a:off x="454024" y="1264980"/>
            <a:ext cx="8582265" cy="1590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l" defTabSz="457200">
              <a:defRPr sz="20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Density-Based Spatial Clustering of Applications with Noise (DBSCAN)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/>
          </a:p>
          <a:p>
            <a:pPr algn="l" defTabSz="457200">
              <a:defRPr sz="1600" b="0" u="sng">
                <a:uFillTx/>
                <a:latin typeface="Arial"/>
                <a:ea typeface="Arial"/>
                <a:cs typeface="Arial"/>
                <a:sym typeface="Arial"/>
              </a:defRPr>
            </a:pPr>
            <a:endParaRPr i="1"/>
          </a:p>
          <a:p>
            <a:pPr algn="l" defTabSz="457200">
              <a:defRPr sz="1800" b="0">
                <a:uFillTx/>
                <a:latin typeface="Arial"/>
                <a:ea typeface="Arial"/>
                <a:cs typeface="Arial"/>
                <a:sym typeface="Arial"/>
              </a:defRPr>
            </a:pPr>
            <a:endParaRPr i="1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0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0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0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  <p:sp>
        <p:nvSpPr>
          <p:cNvPr id="710" name="DBSCA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DBSCAN</a:t>
            </a:r>
          </a:p>
        </p:txBody>
      </p:sp>
      <p:pic>
        <p:nvPicPr>
          <p:cNvPr id="71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82440" y="1325562"/>
            <a:ext cx="3927476" cy="3817266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  <p:sp>
        <p:nvSpPr>
          <p:cNvPr id="718" name="DBSCA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DBSCAN</a:t>
            </a:r>
          </a:p>
        </p:txBody>
      </p:sp>
      <p:pic>
        <p:nvPicPr>
          <p:cNvPr id="7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3820" y="960437"/>
            <a:ext cx="5757347" cy="3988272"/>
          </a:xfrm>
          <a:prstGeom prst="rect">
            <a:avLst/>
          </a:prstGeom>
          <a:ln w="25400"/>
        </p:spPr>
      </p:pic>
      <p:pic>
        <p:nvPicPr>
          <p:cNvPr id="72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8219" y="1325562"/>
            <a:ext cx="7086601" cy="825501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  <p:sp>
        <p:nvSpPr>
          <p:cNvPr id="727" name="DBSCA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DBSCAN</a:t>
            </a:r>
          </a:p>
        </p:txBody>
      </p:sp>
      <p:pic>
        <p:nvPicPr>
          <p:cNvPr id="72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1579" y="960437"/>
            <a:ext cx="6035623" cy="4242753"/>
          </a:xfrm>
          <a:prstGeom prst="rect">
            <a:avLst/>
          </a:prstGeom>
          <a:ln w="25400"/>
        </p:spPr>
      </p:pic>
      <p:pic>
        <p:nvPicPr>
          <p:cNvPr id="72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9180" y="1456689"/>
            <a:ext cx="7086601" cy="825501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3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3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3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  <p:sp>
        <p:nvSpPr>
          <p:cNvPr id="736" name="DBSCA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DBSCAN</a:t>
            </a:r>
          </a:p>
        </p:txBody>
      </p:sp>
      <p:pic>
        <p:nvPicPr>
          <p:cNvPr id="7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6350" y="960437"/>
            <a:ext cx="6175788" cy="4151313"/>
          </a:xfrm>
          <a:prstGeom prst="rect">
            <a:avLst/>
          </a:prstGeom>
          <a:ln w="25400"/>
        </p:spPr>
      </p:pic>
      <p:pic>
        <p:nvPicPr>
          <p:cNvPr id="73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4793" y="1246663"/>
            <a:ext cx="7086601" cy="825501"/>
          </a:xfrm>
          <a:prstGeom prst="rect">
            <a:avLst/>
          </a:prstGeom>
          <a:ln w="25400"/>
        </p:spPr>
      </p:pic>
      <p:pic>
        <p:nvPicPr>
          <p:cNvPr id="73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56659" y="4826000"/>
            <a:ext cx="8001001" cy="609600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4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4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4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  <p:sp>
        <p:nvSpPr>
          <p:cNvPr id="746" name="DBSCA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DBSCAN</a:t>
            </a:r>
          </a:p>
        </p:txBody>
      </p:sp>
      <p:sp>
        <p:nvSpPr>
          <p:cNvPr id="747" name="Pros…"/>
          <p:cNvSpPr txBox="1"/>
          <p:nvPr/>
        </p:nvSpPr>
        <p:spPr>
          <a:xfrm>
            <a:off x="454024" y="1429572"/>
            <a:ext cx="8582265" cy="3469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l" defTabSz="457200">
              <a:defRPr sz="1900" u="sng">
                <a:solidFill>
                  <a:srgbClr val="7BB461"/>
                </a:solidFill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Pros</a:t>
            </a:r>
          </a:p>
          <a:p>
            <a:pPr algn="l" defTabSz="457200">
              <a:defRPr sz="19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						</a:t>
            </a:r>
          </a:p>
          <a:p>
            <a:pPr algn="l" defTabSz="457200">
              <a:defRPr sz="19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Recovers more complex cluster shapes</a:t>
            </a:r>
          </a:p>
          <a:p>
            <a:pPr algn="l" defTabSz="457200">
              <a:defRPr sz="19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Finds the number of clusters</a:t>
            </a:r>
          </a:p>
          <a:p>
            <a:pPr algn="l" defTabSz="457200">
              <a:defRPr sz="19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Automatically find outliers</a:t>
            </a:r>
          </a:p>
          <a:p>
            <a:pPr algn="l" defTabSz="457200">
              <a:defRPr sz="19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						</a:t>
            </a:r>
          </a:p>
          <a:p>
            <a:pPr algn="l" defTabSz="457200">
              <a:defRPr sz="1900" u="sng">
                <a:solidFill>
                  <a:srgbClr val="D85730"/>
                </a:solidFill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Cons</a:t>
            </a:r>
          </a:p>
          <a:p>
            <a:pPr algn="l" defTabSz="457200">
              <a:defRPr sz="19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						</a:t>
            </a:r>
          </a:p>
          <a:p>
            <a:pPr algn="l" defTabSz="457200">
              <a:defRPr sz="19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Requires a distance function</a:t>
            </a:r>
          </a:p>
          <a:p>
            <a:pPr algn="l" defTabSz="457200">
              <a:defRPr sz="19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Not as scalable as K-means</a:t>
            </a:r>
          </a:p>
          <a:p>
            <a:pPr algn="l" defTabSz="457200">
              <a:defRPr sz="1900" b="0">
                <a:uFillTx/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Calculating connected components can be difficult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5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51" name="HOW DO WE KNOW OUR CLUSTERS ARE ANY GOOD?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sz="8000"/>
              <a:t>HOW DO WE KNOW OUR CLUSTERS ARE ANY GOOD?</a:t>
            </a:r>
          </a:p>
        </p:txBody>
      </p:sp>
      <p:sp>
        <p:nvSpPr>
          <p:cNvPr id="752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5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5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5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  <p:sp>
        <p:nvSpPr>
          <p:cNvPr id="759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760" name="In general, k-means will converge to a solution and return a partition of k clusters, even if no natural clusters exist in the data.…"/>
          <p:cNvSpPr txBox="1"/>
          <p:nvPr/>
        </p:nvSpPr>
        <p:spPr>
          <a:xfrm>
            <a:off x="454024" y="1429572"/>
            <a:ext cx="8455027" cy="1736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In general, k-means will converge to a solution and return a partition of k clusters, even if no natural clusters exist in the data.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We will look at two validation metrics useful for partitional clustering, cohesion and separation.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6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6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6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  <p:sp>
        <p:nvSpPr>
          <p:cNvPr id="767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768" name="Cohesion measures clustering effectiveness within a cluster.…"/>
          <p:cNvSpPr txBox="1"/>
          <p:nvPr/>
        </p:nvSpPr>
        <p:spPr>
          <a:xfrm>
            <a:off x="454024" y="1429572"/>
            <a:ext cx="8455027" cy="1920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>
                <a:solidFill>
                  <a:srgbClr val="FF9300"/>
                </a:solidFill>
              </a:rPr>
              <a:t>Cohesion</a:t>
            </a:r>
            <a:r>
              <a:t> measures clustering effectiveness within a cluster.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>
                <a:solidFill>
                  <a:srgbClr val="FF9300"/>
                </a:solidFill>
              </a:rPr>
              <a:t>Separation</a:t>
            </a:r>
            <a:r>
              <a:t> measures clustering effectiveness between clusters.</a:t>
            </a:r>
          </a:p>
        </p:txBody>
      </p:sp>
      <p:pic>
        <p:nvPicPr>
          <p:cNvPr id="769" name="image12.png" descr="image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84487" y="1880295"/>
            <a:ext cx="3594101" cy="10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70" name="image13.png" descr="image1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65437" y="3677589"/>
            <a:ext cx="3632201" cy="71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59" name="AGEN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60" name="Motivation / Review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buClrTx/>
              <a:buSzPct val="100000"/>
              <a:buFontTx/>
              <a:buAutoNum type="arabicPeriod"/>
            </a:pPr>
            <a:r>
              <a:t>Motivation / Review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t>What is Clustering?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t>What is K-Means and how does it work?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t>Lab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t>Discussion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7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7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7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  <p:sp>
        <p:nvSpPr>
          <p:cNvPr id="777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pic>
        <p:nvPicPr>
          <p:cNvPr id="778" name="image14.png" descr="image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3455" y="1191807"/>
            <a:ext cx="7396165" cy="3329392"/>
          </a:xfrm>
          <a:prstGeom prst="rect">
            <a:avLst/>
          </a:prstGeom>
          <a:ln w="12700">
            <a:miter lim="400000"/>
          </a:ln>
        </p:spPr>
      </p:pic>
      <p:sp>
        <p:nvSpPr>
          <p:cNvPr id="779" name="source: http://www-users.cs.umn.edu/~kumar/dmbook/ch8.pdf"/>
          <p:cNvSpPr txBox="1"/>
          <p:nvPr/>
        </p:nvSpPr>
        <p:spPr>
          <a:xfrm>
            <a:off x="414337" y="4838700"/>
            <a:ext cx="2896553" cy="218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800" b="0" i="1">
                <a:uFillTx/>
                <a:latin typeface="News706 BT"/>
                <a:ea typeface="News706 BT"/>
                <a:cs typeface="News706 BT"/>
                <a:sym typeface="News706 BT"/>
              </a:defRPr>
            </a:lvl1pPr>
          </a:lstStyle>
          <a:p>
            <a:pPr>
              <a:defRPr sz="4200"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800" i="1">
                <a:latin typeface="News706 BT"/>
                <a:ea typeface="News706 BT"/>
                <a:cs typeface="News706 BT"/>
                <a:sym typeface="News706 BT"/>
              </a:rPr>
              <a:t>source: http://www-users.cs.umn.edu/~kumar/dmbook/ch8.pdf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8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8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8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  <p:sp>
        <p:nvSpPr>
          <p:cNvPr id="786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787" name="A useful measure that combines the ideas of cohesion and separation is the silhouette coefficient. For point xi, this is given by:…"/>
          <p:cNvSpPr txBox="1"/>
          <p:nvPr/>
        </p:nvSpPr>
        <p:spPr>
          <a:xfrm>
            <a:off x="454024" y="1429572"/>
            <a:ext cx="8455027" cy="3037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A useful measure that combines the ideas of cohesion and separation is the silhouette coefficient. For point x</a:t>
            </a:r>
            <a:r>
              <a:rPr baseline="-5999" dirty="0"/>
              <a:t>i</a:t>
            </a:r>
            <a:r>
              <a:rPr dirty="0"/>
              <a:t>, this is given by: 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such that: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    a</a:t>
            </a:r>
            <a:r>
              <a:rPr baseline="-5999" dirty="0"/>
              <a:t>i</a:t>
            </a:r>
            <a:r>
              <a:rPr dirty="0"/>
              <a:t> = average </a:t>
            </a:r>
            <a:r>
              <a:rPr dirty="0" smtClean="0"/>
              <a:t>in</a:t>
            </a:r>
            <a:r>
              <a:rPr lang="en-GB" dirty="0" err="1" smtClean="0"/>
              <a:t>tra</a:t>
            </a:r>
            <a:r>
              <a:rPr dirty="0" smtClean="0"/>
              <a:t>-cluster </a:t>
            </a:r>
            <a:r>
              <a:rPr dirty="0"/>
              <a:t>distance to x</a:t>
            </a:r>
            <a:r>
              <a:rPr baseline="-5999" dirty="0"/>
              <a:t>i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    b</a:t>
            </a:r>
            <a:r>
              <a:rPr baseline="-5999" dirty="0"/>
              <a:t>ij</a:t>
            </a:r>
            <a:r>
              <a:rPr dirty="0"/>
              <a:t> = average </a:t>
            </a:r>
            <a:r>
              <a:rPr lang="en-GB" dirty="0" smtClean="0"/>
              <a:t>extra</a:t>
            </a:r>
            <a:r>
              <a:rPr dirty="0" smtClean="0"/>
              <a:t>-cluster </a:t>
            </a:r>
            <a:r>
              <a:rPr dirty="0"/>
              <a:t>distance to x</a:t>
            </a:r>
            <a:r>
              <a:rPr baseline="-5999" dirty="0"/>
              <a:t>i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    b</a:t>
            </a:r>
            <a:r>
              <a:rPr baseline="-5999" dirty="0"/>
              <a:t>i</a:t>
            </a:r>
            <a:r>
              <a:rPr dirty="0"/>
              <a:t> = min</a:t>
            </a:r>
            <a:r>
              <a:rPr baseline="-5999" dirty="0"/>
              <a:t>j</a:t>
            </a:r>
            <a:r>
              <a:rPr dirty="0"/>
              <a:t>(b</a:t>
            </a:r>
            <a:r>
              <a:rPr baseline="-5999" dirty="0"/>
              <a:t>ij</a:t>
            </a:r>
            <a:r>
              <a:rPr dirty="0"/>
              <a:t>)</a:t>
            </a:r>
          </a:p>
        </p:txBody>
      </p:sp>
      <p:pic>
        <p:nvPicPr>
          <p:cNvPr id="788" name="image15.png" descr="image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6072" y="2305050"/>
            <a:ext cx="2501901" cy="6477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" name="Group 4"/>
          <p:cNvGrpSpPr/>
          <p:nvPr/>
        </p:nvGrpSpPr>
        <p:grpSpPr>
          <a:xfrm>
            <a:off x="5377544" y="2547257"/>
            <a:ext cx="3876676" cy="2625143"/>
            <a:chOff x="6183086" y="3091543"/>
            <a:chExt cx="2722789" cy="189579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/>
            <a:srcRect l="13928" t="12653" r="12375" b="10664"/>
            <a:stretch/>
          </p:blipFill>
          <p:spPr>
            <a:xfrm>
              <a:off x="6183086" y="3091543"/>
              <a:ext cx="2722789" cy="1895799"/>
            </a:xfrm>
            <a:prstGeom prst="rect">
              <a:avLst/>
            </a:prstGeom>
          </p:spPr>
        </p:pic>
        <p:sp>
          <p:nvSpPr>
            <p:cNvPr id="3" name="5-Point Star 2"/>
            <p:cNvSpPr/>
            <p:nvPr/>
          </p:nvSpPr>
          <p:spPr>
            <a:xfrm>
              <a:off x="7856530" y="4484044"/>
              <a:ext cx="128792" cy="116900"/>
            </a:xfrm>
            <a:prstGeom prst="star5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chemeClr val="bg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3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3" name="5-Point Star 12"/>
            <p:cNvSpPr/>
            <p:nvPr/>
          </p:nvSpPr>
          <p:spPr>
            <a:xfrm>
              <a:off x="6637332" y="3645844"/>
              <a:ext cx="128792" cy="116900"/>
            </a:xfrm>
            <a:prstGeom prst="star5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175" cap="flat">
              <a:solidFill>
                <a:schemeClr val="bg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3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4" name="5-Point Star 13"/>
            <p:cNvSpPr/>
            <p:nvPr/>
          </p:nvSpPr>
          <p:spPr>
            <a:xfrm>
              <a:off x="8313730" y="3558759"/>
              <a:ext cx="128792" cy="116900"/>
            </a:xfrm>
            <a:prstGeom prst="star5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175" cap="flat">
              <a:solidFill>
                <a:schemeClr val="bg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3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7244329" y="3598437"/>
              <a:ext cx="2840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x</a:t>
              </a:r>
              <a:r>
                <a:rPr lang="en-US" sz="1200" b="0" baseline="-5999" dirty="0"/>
                <a:t>i</a:t>
              </a:r>
              <a:endParaRPr lang="en-US" sz="1200" b="0" dirty="0"/>
            </a:p>
          </p:txBody>
        </p:sp>
      </p:grpSp>
      <p:cxnSp>
        <p:nvCxnSpPr>
          <p:cNvPr id="7" name="Straight Arrow Connector 6"/>
          <p:cNvCxnSpPr/>
          <p:nvPr/>
        </p:nvCxnSpPr>
        <p:spPr>
          <a:xfrm flipH="1">
            <a:off x="6183313" y="3413622"/>
            <a:ext cx="792137" cy="5549"/>
          </a:xfrm>
          <a:prstGeom prst="straightConnector1">
            <a:avLst/>
          </a:prstGeom>
          <a:noFill/>
          <a:ln w="25400" cap="flat">
            <a:solidFill>
              <a:srgbClr val="7030A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Arrow Connector 19"/>
          <p:cNvCxnSpPr/>
          <p:nvPr/>
        </p:nvCxnSpPr>
        <p:spPr>
          <a:xfrm>
            <a:off x="7130830" y="3557853"/>
            <a:ext cx="651117" cy="946797"/>
          </a:xfrm>
          <a:prstGeom prst="straightConnector1">
            <a:avLst/>
          </a:prstGeom>
          <a:noFill/>
          <a:ln w="25400" cap="flat">
            <a:solidFill>
              <a:srgbClr val="7030A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Arrow Connector 21"/>
          <p:cNvCxnSpPr/>
          <p:nvPr/>
        </p:nvCxnSpPr>
        <p:spPr>
          <a:xfrm flipV="1">
            <a:off x="7210488" y="3314806"/>
            <a:ext cx="1200643" cy="85670"/>
          </a:xfrm>
          <a:prstGeom prst="straightConnector1">
            <a:avLst/>
          </a:prstGeom>
          <a:noFill/>
          <a:ln w="25400" cap="flat">
            <a:solidFill>
              <a:srgbClr val="7030A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Rectangle 24"/>
          <p:cNvSpPr/>
          <p:nvPr/>
        </p:nvSpPr>
        <p:spPr>
          <a:xfrm>
            <a:off x="6501985" y="3123023"/>
            <a:ext cx="3113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0" dirty="0" smtClean="0"/>
              <a:t>a</a:t>
            </a:r>
            <a:r>
              <a:rPr lang="en-US" sz="1400" b="0" baseline="-5999" smtClean="0"/>
              <a:t>i</a:t>
            </a:r>
            <a:endParaRPr lang="en-US" sz="1400" b="0" dirty="0"/>
          </a:p>
        </p:txBody>
      </p:sp>
      <p:sp>
        <p:nvSpPr>
          <p:cNvPr id="26" name="Rectangle 25"/>
          <p:cNvSpPr/>
          <p:nvPr/>
        </p:nvSpPr>
        <p:spPr>
          <a:xfrm>
            <a:off x="6958181" y="3678195"/>
            <a:ext cx="3786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0" smtClean="0"/>
              <a:t>b</a:t>
            </a:r>
            <a:r>
              <a:rPr lang="en-US" sz="1400" b="0" baseline="-5999" smtClean="0"/>
              <a:t>i1</a:t>
            </a:r>
            <a:endParaRPr lang="en-US" sz="1400" b="0" dirty="0"/>
          </a:p>
        </p:txBody>
      </p:sp>
      <p:sp>
        <p:nvSpPr>
          <p:cNvPr id="27" name="Rectangle 26"/>
          <p:cNvSpPr/>
          <p:nvPr/>
        </p:nvSpPr>
        <p:spPr>
          <a:xfrm>
            <a:off x="7441009" y="3079791"/>
            <a:ext cx="3786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0" dirty="0" smtClean="0"/>
              <a:t>b</a:t>
            </a:r>
            <a:r>
              <a:rPr lang="en-US" sz="1400" b="0" baseline="-5999" dirty="0" smtClean="0"/>
              <a:t>i2</a:t>
            </a:r>
            <a:endParaRPr lang="en-US" sz="1400" b="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9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9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9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  <p:sp>
        <p:nvSpPr>
          <p:cNvPr id="795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796" name="The silhouette coefficient can take values between -1 and 1.…"/>
          <p:cNvSpPr txBox="1"/>
          <p:nvPr/>
        </p:nvSpPr>
        <p:spPr>
          <a:xfrm>
            <a:off x="454024" y="1429572"/>
            <a:ext cx="8455027" cy="2542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The silhouette coefficient can take values between -1 and 1.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In general, we want </a:t>
            </a:r>
            <a:r>
              <a:rPr b="1">
                <a:solidFill>
                  <a:schemeClr val="accent5"/>
                </a:solidFill>
              </a:rPr>
              <a:t>separation to be high</a:t>
            </a:r>
            <a:r>
              <a:t> and </a:t>
            </a:r>
            <a:r>
              <a:rPr b="1">
                <a:solidFill>
                  <a:schemeClr val="accent1"/>
                </a:solidFill>
              </a:rPr>
              <a:t>cohesion to be low</a:t>
            </a:r>
            <a:r>
              <a:t>. This corresponds to a value of </a:t>
            </a:r>
            <a:r>
              <a:rPr b="1">
                <a:solidFill>
                  <a:schemeClr val="accent2"/>
                </a:solidFill>
              </a:rPr>
              <a:t>SC close to +1.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b="1">
              <a:solidFill>
                <a:schemeClr val="accent2"/>
              </a:solidFill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A negative silhouette coefficient means the cluster radius is larger than the space between clusters, and thus</a:t>
            </a:r>
            <a:r>
              <a:rPr b="1">
                <a:solidFill>
                  <a:schemeClr val="accent3">
                    <a:hueOff val="-333990"/>
                    <a:satOff val="3917"/>
                    <a:lumOff val="-6666"/>
                  </a:schemeClr>
                </a:solidFill>
              </a:rPr>
              <a:t> clusters overlap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9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  <p:sp>
        <p:nvSpPr>
          <p:cNvPr id="803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804" name="One useful application of cluster validation is to determine the best number of clusters for your dataset.…"/>
          <p:cNvSpPr txBox="1"/>
          <p:nvPr/>
        </p:nvSpPr>
        <p:spPr>
          <a:xfrm>
            <a:off x="454024" y="1429572"/>
            <a:ext cx="8455027" cy="1736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One useful application of cluster validation is to determine the best number of clusters for your dataset.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Q:  How would you do this?</a:t>
            </a:r>
            <a:br/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  <p:sp>
        <p:nvSpPr>
          <p:cNvPr id="811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812" name="One useful application of cluster validation is to determine the best number of clusters for your dataset.…"/>
          <p:cNvSpPr txBox="1"/>
          <p:nvPr/>
        </p:nvSpPr>
        <p:spPr>
          <a:xfrm>
            <a:off x="454024" y="1429572"/>
            <a:ext cx="8455027" cy="1828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One useful application of cluster validation is to determine the best number of clusters for your dataset.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Q:  How would you do this?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A:  By computing the Silhouette Coefficient for different values of k.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1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1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1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55</a:t>
            </a:fld>
            <a:endParaRPr/>
          </a:p>
        </p:txBody>
      </p:sp>
      <p:sp>
        <p:nvSpPr>
          <p:cNvPr id="819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820" name="Ultimately, cluster validation and clustering in general are subjective techniques that rely on human interpretation to be meaningful."/>
          <p:cNvSpPr txBox="1"/>
          <p:nvPr/>
        </p:nvSpPr>
        <p:spPr>
          <a:xfrm>
            <a:off x="454024" y="1429572"/>
            <a:ext cx="8455027" cy="618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lvl1pPr>
          </a:lstStyle>
          <a:p>
            <a:r>
              <a:t>Ultimately, cluster validation and clustering in general are subjective techniques that rely on human interpretation to be meaningful.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2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2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2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56</a:t>
            </a:fld>
            <a:endParaRPr/>
          </a:p>
        </p:txBody>
      </p:sp>
      <p:sp>
        <p:nvSpPr>
          <p:cNvPr id="827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828" name="Art"/>
          <p:cNvSpPr txBox="1"/>
          <p:nvPr/>
        </p:nvSpPr>
        <p:spPr>
          <a:xfrm>
            <a:off x="1472445" y="1772788"/>
            <a:ext cx="1891755" cy="191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800" b="0">
                <a:latin typeface="Curlz MT"/>
                <a:ea typeface="Curlz MT"/>
                <a:cs typeface="Curlz MT"/>
                <a:sym typeface="Curlz MT"/>
              </a:defRPr>
            </a:lvl1pPr>
          </a:lstStyle>
          <a:p>
            <a:r>
              <a:t>Art</a:t>
            </a:r>
          </a:p>
        </p:txBody>
      </p:sp>
      <p:pic>
        <p:nvPicPr>
          <p:cNvPr id="8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60392" y="1325562"/>
            <a:ext cx="3961918" cy="3076313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57</a:t>
            </a:fld>
            <a:endParaRPr/>
          </a:p>
        </p:txBody>
      </p:sp>
      <p:sp>
        <p:nvSpPr>
          <p:cNvPr id="836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pic>
        <p:nvPicPr>
          <p:cNvPr id="837" name="Fig-1-Average-silhouette-value-for-different-numbers-of-clusters-k.pbm" descr="Fig-1-Average-silhouette-value-for-different-numbers-of-clusters-k.pb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4413" y="1201499"/>
            <a:ext cx="5181601" cy="3784601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58</a:t>
            </a:fld>
            <a:endParaRPr/>
          </a:p>
        </p:txBody>
      </p:sp>
      <p:sp>
        <p:nvSpPr>
          <p:cNvPr id="844" name="CLUSTER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845" name="Strengths:…"/>
          <p:cNvSpPr txBox="1"/>
          <p:nvPr/>
        </p:nvSpPr>
        <p:spPr>
          <a:xfrm>
            <a:off x="454024" y="1429572"/>
            <a:ext cx="8455027" cy="2542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Strengths: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K-means is a popular algorithm because of its computational efficiency and simple and intuitive nature.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Weaknesses: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However, K-means is highly scale dependent, and is not suitable for data with widely varying shapes and densities.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9" name="LAB"/>
          <p:cNvSpPr txBox="1">
            <a:spLocks noGrp="1"/>
          </p:cNvSpPr>
          <p:nvPr>
            <p:ph type="title" idx="4294967295"/>
          </p:nvPr>
        </p:nvSpPr>
        <p:spPr>
          <a:xfrm>
            <a:off x="-2586038" y="1065212"/>
            <a:ext cx="8426451" cy="3894138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r>
              <a:t>LAB</a:t>
            </a:r>
          </a:p>
        </p:txBody>
      </p:sp>
      <p:sp>
        <p:nvSpPr>
          <p:cNvPr id="850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  <p:pic>
        <p:nvPicPr>
          <p:cNvPr id="8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6220" y="1244504"/>
            <a:ext cx="3395541" cy="3355278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4" name="WHAT IS CLUSTERING AND WHY DO IT?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7100"/>
            </a:lvl1pPr>
          </a:lstStyle>
          <a:p>
            <a:r>
              <a:t>WHAT IS CLUSTERING AND WHY DO IT?</a:t>
            </a:r>
          </a:p>
        </p:txBody>
      </p:sp>
      <p:sp>
        <p:nvSpPr>
          <p:cNvPr id="165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6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68" name="HOMEWORK…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500"/>
            </a:pPr>
            <a:r>
              <a:t>HOMEWORK</a:t>
            </a:r>
          </a:p>
          <a:p>
            <a:pPr marL="199813" marR="27728" indent="-131445">
              <a:lnSpc>
                <a:spcPct val="120000"/>
              </a:lnSpc>
              <a:buSzPct val="69000"/>
              <a:buFont typeface="Lucida Grande"/>
              <a:defRPr sz="1500"/>
            </a:pPr>
            <a:endParaRPr/>
          </a:p>
          <a:p>
            <a:pPr marL="27728" marR="27728">
              <a:lnSpc>
                <a:spcPct val="120000"/>
              </a:lnSpc>
              <a:defRPr sz="1500"/>
            </a:pPr>
            <a:r>
              <a:t>Read the following</a:t>
            </a:r>
          </a:p>
          <a:p>
            <a:pPr marL="199813" marR="27728" indent="-131445">
              <a:lnSpc>
                <a:spcPct val="120000"/>
              </a:lnSpc>
              <a:buSzPct val="69000"/>
              <a:buFont typeface="Lucida Grande"/>
              <a:defRPr sz="1500"/>
            </a:pPr>
            <a:r>
              <a:t>Chapter 10.3  of Introduction to Statistical Learning - Clustering Methods in Introduction to Statistical Learning (15 pages)</a:t>
            </a:r>
          </a:p>
        </p:txBody>
      </p:sp>
      <p:sp>
        <p:nvSpPr>
          <p:cNvPr id="869" name="DATA SCIENC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</a:t>
            </a:r>
          </a:p>
        </p:txBody>
      </p:sp>
      <p:sp>
        <p:nvSpPr>
          <p:cNvPr id="870" name="…OR…"/>
          <p:cNvSpPr txBox="1"/>
          <p:nvPr/>
        </p:nvSpPr>
        <p:spPr>
          <a:xfrm>
            <a:off x="4113212" y="3843020"/>
            <a:ext cx="113665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…OR…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7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74" name="HOMEWORK…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200"/>
            </a:pPr>
            <a:r>
              <a:t>HOMEWORK</a:t>
            </a:r>
          </a:p>
          <a:p>
            <a:pPr marL="27728" marR="27728">
              <a:lnSpc>
                <a:spcPct val="120000"/>
              </a:lnSpc>
              <a:defRPr sz="1800"/>
            </a:pPr>
            <a:endParaRPr/>
          </a:p>
          <a:p>
            <a:pPr marL="27728" marR="27728">
              <a:lnSpc>
                <a:spcPct val="120000"/>
              </a:lnSpc>
              <a:defRPr sz="1400"/>
            </a:pPr>
            <a:endParaRPr sz="1500"/>
          </a:p>
          <a:p>
            <a:pPr marL="209201" marR="27728" indent="-140833">
              <a:lnSpc>
                <a:spcPct val="120000"/>
              </a:lnSpc>
              <a:buSzPct val="69000"/>
              <a:buFont typeface="Lucida Grande"/>
              <a:defRPr sz="1400"/>
            </a:pPr>
            <a:r>
              <a:rPr sz="1500"/>
              <a:t>PCA: </a:t>
            </a:r>
            <a:r>
              <a:rPr u="sng">
                <a:hlinkClick r:id="rId2"/>
              </a:rPr>
              <a:t>https://youtu.be/Zbr5hyJNGCs</a:t>
            </a:r>
            <a:r>
              <a:rPr sz="1500"/>
              <a:t>, </a:t>
            </a:r>
            <a:r>
              <a:rPr u="sng">
                <a:hlinkClick r:id="rId3"/>
              </a:rPr>
              <a:t>https://www.youtube.com/watch?v=cnCzY5M3txk</a:t>
            </a:r>
            <a:endParaRPr sz="1500"/>
          </a:p>
          <a:p>
            <a:pPr marL="209201" marR="27728" indent="-140833">
              <a:lnSpc>
                <a:spcPct val="120000"/>
              </a:lnSpc>
              <a:buSzPct val="69000"/>
              <a:buFont typeface="Lucida Grande"/>
              <a:defRPr sz="1400"/>
            </a:pPr>
            <a:r>
              <a:rPr sz="1500"/>
              <a:t>Clustering (Siraj Raval): </a:t>
            </a:r>
            <a:r>
              <a:rPr u="sng">
                <a:hlinkClick r:id="rId4"/>
              </a:rPr>
              <a:t>https://youtu.be/9991JlKnFmk</a:t>
            </a:r>
            <a:r>
              <a:rPr sz="1500"/>
              <a:t>  </a:t>
            </a:r>
          </a:p>
          <a:p>
            <a:pPr marL="209201" marR="27728" indent="-140833">
              <a:lnSpc>
                <a:spcPct val="120000"/>
              </a:lnSpc>
              <a:buSzPct val="69000"/>
              <a:buFont typeface="Lucida Grande"/>
              <a:defRPr sz="1400"/>
            </a:pPr>
            <a:r>
              <a:rPr sz="1500"/>
              <a:t>Python Notebook on Clustering =&gt; </a:t>
            </a:r>
            <a:r>
              <a:rPr u="sng">
                <a:hlinkClick r:id="rId5" invalidUrl="http://nbviewer.ipython.org/github/nborwankar/LearnDataScience/blob/master/notebooks/D1. K-Means Clustering - Overview.ipynb"/>
              </a:rPr>
              <a:t>link</a:t>
            </a:r>
          </a:p>
          <a:p>
            <a:pPr marL="199813" marR="27728" indent="-131445">
              <a:lnSpc>
                <a:spcPct val="120000"/>
              </a:lnSpc>
              <a:buSzPct val="69000"/>
              <a:buFont typeface="Lucida Grande"/>
              <a:defRPr sz="1500"/>
            </a:pPr>
            <a:r>
              <a:t>Pre Reading:</a:t>
            </a:r>
          </a:p>
          <a:p>
            <a:pPr marL="345862" marR="27728" lvl="1" indent="-131445">
              <a:lnSpc>
                <a:spcPct val="120000"/>
              </a:lnSpc>
              <a:buSzPct val="69000"/>
              <a:buFont typeface="Lucida Grande"/>
              <a:defRPr sz="1500"/>
            </a:pPr>
            <a:r>
              <a:rPr u="sng">
                <a:hlinkClick r:id="rId6"/>
              </a:rPr>
              <a:t>http://www.slideshare.net/MrChrisJohnson/algorithmic-music-recommendations-at-spotify</a:t>
            </a:r>
          </a:p>
          <a:p>
            <a:pPr marL="345862" marR="27728" lvl="1" indent="-131445">
              <a:lnSpc>
                <a:spcPct val="120000"/>
              </a:lnSpc>
              <a:buSzPct val="69000"/>
              <a:buFont typeface="Lucida Grande"/>
              <a:defRPr sz="1500"/>
            </a:pPr>
            <a:r>
              <a:rPr u="sng">
                <a:hlinkClick r:id="rId7"/>
              </a:rPr>
              <a:t>http://techblog.netflix.com/2012/04/netflix-recommendations-beyond-5-stars.html</a:t>
            </a:r>
          </a:p>
        </p:txBody>
      </p:sp>
      <p:sp>
        <p:nvSpPr>
          <p:cNvPr id="875" name="DATA SCIENCE - Week 4 Day 1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- Week 4 Day 1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4964" y="0"/>
            <a:ext cx="8433147" cy="5257800"/>
          </a:xfrm>
          <a:prstGeom prst="rect">
            <a:avLst/>
          </a:prstGeom>
          <a:ln w="25400"/>
        </p:spPr>
      </p:pic>
      <p:sp>
        <p:nvSpPr>
          <p:cNvPr id="172" name="Rectangle"/>
          <p:cNvSpPr/>
          <p:nvPr/>
        </p:nvSpPr>
        <p:spPr>
          <a:xfrm>
            <a:off x="353377" y="1953260"/>
            <a:ext cx="3999787" cy="2473246"/>
          </a:xfrm>
          <a:prstGeom prst="rect">
            <a:avLst/>
          </a:prstGeom>
          <a:solidFill>
            <a:srgbClr val="FF2231">
              <a:alpha val="30716"/>
            </a:srgbClr>
          </a:soli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79" name="UNSUPERVISED LEAR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UNSUPERVISED LEARNING</a:t>
            </a:r>
          </a:p>
        </p:txBody>
      </p:sp>
      <p:pic>
        <p:nvPicPr>
          <p:cNvPr id="180" name="q8OzT.jpg" descr="q8Oz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95420" y="1325562"/>
            <a:ext cx="3573044" cy="3932238"/>
          </a:xfrm>
          <a:prstGeom prst="rect">
            <a:avLst/>
          </a:prstGeom>
          <a:ln w="25400"/>
        </p:spPr>
      </p:pic>
      <p:pic>
        <p:nvPicPr>
          <p:cNvPr id="181" name="download (1).jpeg" descr="download (1)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2508" y="2566386"/>
            <a:ext cx="2166092" cy="1666876"/>
          </a:xfrm>
          <a:prstGeom prst="rect">
            <a:avLst/>
          </a:prstGeom>
          <a:ln w="25400"/>
        </p:spPr>
      </p:pic>
      <p:sp>
        <p:nvSpPr>
          <p:cNvPr id="182" name="MNIST"/>
          <p:cNvSpPr txBox="1"/>
          <p:nvPr/>
        </p:nvSpPr>
        <p:spPr>
          <a:xfrm>
            <a:off x="924065" y="1815323"/>
            <a:ext cx="10229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MNIST</a:t>
            </a:r>
          </a:p>
        </p:txBody>
      </p:sp>
      <p:sp>
        <p:nvSpPr>
          <p:cNvPr id="183" name="Line"/>
          <p:cNvSpPr/>
          <p:nvPr/>
        </p:nvSpPr>
        <p:spPr>
          <a:xfrm>
            <a:off x="3363386" y="3291681"/>
            <a:ext cx="1270001" cy="1"/>
          </a:xfrm>
          <a:prstGeom prst="line">
            <a:avLst/>
          </a:prstGeom>
          <a:ln w="25400">
            <a:solidFill>
              <a:srgbClr val="000000"/>
            </a:solidFill>
            <a:tailEnd type="triangle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90" name="UNSUPERVISED LEAR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UNSUPERVISED LEARNING</a:t>
            </a:r>
          </a:p>
        </p:txBody>
      </p:sp>
      <p:sp>
        <p:nvSpPr>
          <p:cNvPr id="191" name="Olivetti Faces"/>
          <p:cNvSpPr txBox="1"/>
          <p:nvPr/>
        </p:nvSpPr>
        <p:spPr>
          <a:xfrm>
            <a:off x="428651" y="1815323"/>
            <a:ext cx="20138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Olivetti Faces</a:t>
            </a:r>
          </a:p>
        </p:txBody>
      </p:sp>
      <p:sp>
        <p:nvSpPr>
          <p:cNvPr id="192" name="Line"/>
          <p:cNvSpPr/>
          <p:nvPr/>
        </p:nvSpPr>
        <p:spPr>
          <a:xfrm>
            <a:off x="3363386" y="3291681"/>
            <a:ext cx="1270001" cy="1"/>
          </a:xfrm>
          <a:prstGeom prst="line">
            <a:avLst/>
          </a:prstGeom>
          <a:ln w="25400">
            <a:solidFill>
              <a:srgbClr val="000000"/>
            </a:solidFill>
            <a:tailEnd type="triangle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93" name="aZR1C.jpg" descr="aZR1C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08377" y="1183506"/>
            <a:ext cx="3822410" cy="3837283"/>
          </a:xfrm>
          <a:prstGeom prst="rect">
            <a:avLst/>
          </a:prstGeom>
          <a:ln w="25400"/>
        </p:spPr>
      </p:pic>
      <p:pic>
        <p:nvPicPr>
          <p:cNvPr id="194" name="373a9339-a883-4f71-b93f-2b29c2668d73.jpg" descr="373a9339-a883-4f71-b93f-2b29c2668d73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6418" y="2245724"/>
            <a:ext cx="2314193" cy="2428168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1644</Words>
  <Application>Microsoft Macintosh PowerPoint</Application>
  <PresentationFormat>Custom</PresentationFormat>
  <Paragraphs>378</Paragraphs>
  <Slides>61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70" baseType="lpstr">
      <vt:lpstr>Curlz MT</vt:lpstr>
      <vt:lpstr>Gill Sans</vt:lpstr>
      <vt:lpstr>Helvetica</vt:lpstr>
      <vt:lpstr>Lucida Grande</vt:lpstr>
      <vt:lpstr>News706 BT</vt:lpstr>
      <vt:lpstr>Proxima Nova</vt:lpstr>
      <vt:lpstr>Trebuchet MS</vt:lpstr>
      <vt:lpstr>Arial</vt:lpstr>
      <vt:lpstr>White</vt:lpstr>
      <vt:lpstr>Welcome to General Assembly</vt:lpstr>
      <vt:lpstr>DATA SCIENCE DAT11SYD   Lesson-08: Clustering</vt:lpstr>
      <vt:lpstr>Course  Plan</vt:lpstr>
      <vt:lpstr>Git &amp; GitHub – 1 Pager Guide!</vt:lpstr>
      <vt:lpstr>AGENDA</vt:lpstr>
      <vt:lpstr>WHAT IS CLUSTERING AND WHY DO IT?</vt:lpstr>
      <vt:lpstr>PowerPoint Presentation</vt:lpstr>
      <vt:lpstr>UNSUPERVISED LEARNING</vt:lpstr>
      <vt:lpstr>UNSUPERVISED LEARNING</vt:lpstr>
      <vt:lpstr>CLUSTERING</vt:lpstr>
      <vt:lpstr>WHAT IS A CLUSTER?</vt:lpstr>
      <vt:lpstr>WHY WOULD WE CLUSTER DATA?</vt:lpstr>
      <vt:lpstr>WHY WOULD WE CLUSTER DATA?</vt:lpstr>
      <vt:lpstr>WHY WOULD WE CLUSTER DATA?</vt:lpstr>
      <vt:lpstr>WHY WOULD WE CLUSTER DATA?</vt:lpstr>
      <vt:lpstr>HOW DO WE CLUSTER DATA?</vt:lpstr>
      <vt:lpstr>KMEANS ALGORITHM</vt:lpstr>
      <vt:lpstr>STEP 1 - CHOOSE CENTROIDS (Whiteboard)</vt:lpstr>
      <vt:lpstr>STEP 2 - ASSESS SIMILARITY</vt:lpstr>
      <vt:lpstr>STEP 3 - RECALCULATE CENTROID POSITIONS</vt:lpstr>
      <vt:lpstr>STEP 3 - RECALCULATE CENTROID POSITIONS</vt:lpstr>
      <vt:lpstr>STEP 4 - CONVERGENCE</vt:lpstr>
      <vt:lpstr>KMEANS ALGORITHM</vt:lpstr>
      <vt:lpstr>KMEANS ALGORITHM</vt:lpstr>
      <vt:lpstr>KMEANS ALGORITHM</vt:lpstr>
      <vt:lpstr>KMEANS ALGORITHM</vt:lpstr>
      <vt:lpstr>KMEANS ALGORITHM</vt:lpstr>
      <vt:lpstr>KMEANS ALGORITHM</vt:lpstr>
      <vt:lpstr>KMEANS ALGORITHM</vt:lpstr>
      <vt:lpstr>KMEANS ALGORITHM</vt:lpstr>
      <vt:lpstr>KMEANS ALGORITHM</vt:lpstr>
      <vt:lpstr>KMEANS WEB DEMO</vt:lpstr>
      <vt:lpstr>KMEANS WEB DEMO</vt:lpstr>
      <vt:lpstr>KMEANS WEB DEMO</vt:lpstr>
      <vt:lpstr>KMEANS WEB DEMO</vt:lpstr>
      <vt:lpstr>KMEANS WEB DEMO</vt:lpstr>
      <vt:lpstr>KMEANS WEB DEMO</vt:lpstr>
      <vt:lpstr>OTHER CLUSTERING ALGORITHMS </vt:lpstr>
      <vt:lpstr>VARIETY OF CLUSTERING OPTIONS</vt:lpstr>
      <vt:lpstr>VARIETY OF CLUSTERING OPTIONS</vt:lpstr>
      <vt:lpstr>DBSCAN</vt:lpstr>
      <vt:lpstr>DBSCAN</vt:lpstr>
      <vt:lpstr>DBSCAN</vt:lpstr>
      <vt:lpstr>DBSCAN</vt:lpstr>
      <vt:lpstr>DBSCAN</vt:lpstr>
      <vt:lpstr>DBSCAN</vt:lpstr>
      <vt:lpstr>HOW DO WE KNOW OUR CLUSTERS ARE ANY GOOD?</vt:lpstr>
      <vt:lpstr>CLUSTER VALIDATION</vt:lpstr>
      <vt:lpstr>CLUSTER VALIDATION</vt:lpstr>
      <vt:lpstr>CLUSTER VALIDATION</vt:lpstr>
      <vt:lpstr>CLUSTER VALIDATION</vt:lpstr>
      <vt:lpstr>CLUSTER VALIDATION</vt:lpstr>
      <vt:lpstr>CLUSTER VALIDATION</vt:lpstr>
      <vt:lpstr>CLUSTER VALIDATION</vt:lpstr>
      <vt:lpstr>CLUSTER VALIDATION</vt:lpstr>
      <vt:lpstr>CLUSTER VALIDATION</vt:lpstr>
      <vt:lpstr>CLUSTER VALIDATION</vt:lpstr>
      <vt:lpstr>CLUSTER VALIDATION</vt:lpstr>
      <vt:lpstr>LAB</vt:lpstr>
      <vt:lpstr>HOMEWORK  Read the following Chapter 10.3  of Introduction to Statistical Learning - Clustering Methods in Introduction to Statistical Learning (15 pages)</vt:lpstr>
      <vt:lpstr>HOMEWORK   PCA: https://youtu.be/Zbr5hyJNGCs, https://www.youtube.com/watch?v=cnCzY5M3txk Clustering (Siraj Raval): https://youtu.be/9991JlKnFmk   Python Notebook on Clustering =&gt; link Pre Reading: http://www.slideshare.net/MrChrisJohnson/algorithmic-music-recommendations-at-spotify http://techblog.netflix.com/2012/04/netflix-recommendations-beyond-5-stars.html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DAT10SYD   Week 4 - Clustering</dc:title>
  <cp:lastModifiedBy>Microsoft Office User</cp:lastModifiedBy>
  <cp:revision>16</cp:revision>
  <dcterms:modified xsi:type="dcterms:W3CDTF">2018-03-19T04:33:53Z</dcterms:modified>
</cp:coreProperties>
</file>